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37"/>
  </p:handoutMasterIdLst>
  <p:sldIdLst>
    <p:sldId id="256" r:id="rId2"/>
    <p:sldId id="329" r:id="rId3"/>
    <p:sldId id="330" r:id="rId4"/>
    <p:sldId id="283" r:id="rId5"/>
    <p:sldId id="274" r:id="rId6"/>
    <p:sldId id="324" r:id="rId7"/>
    <p:sldId id="328" r:id="rId8"/>
    <p:sldId id="334" r:id="rId9"/>
    <p:sldId id="306" r:id="rId10"/>
    <p:sldId id="335" r:id="rId11"/>
    <p:sldId id="331" r:id="rId12"/>
    <p:sldId id="326" r:id="rId13"/>
    <p:sldId id="327" r:id="rId14"/>
    <p:sldId id="311" r:id="rId15"/>
    <p:sldId id="312" r:id="rId16"/>
    <p:sldId id="307" r:id="rId17"/>
    <p:sldId id="337" r:id="rId18"/>
    <p:sldId id="338" r:id="rId19"/>
    <p:sldId id="339" r:id="rId20"/>
    <p:sldId id="309" r:id="rId21"/>
    <p:sldId id="318" r:id="rId22"/>
    <p:sldId id="342" r:id="rId23"/>
    <p:sldId id="314" r:id="rId24"/>
    <p:sldId id="315" r:id="rId25"/>
    <p:sldId id="316" r:id="rId26"/>
    <p:sldId id="317" r:id="rId27"/>
    <p:sldId id="319" r:id="rId28"/>
    <p:sldId id="320" r:id="rId29"/>
    <p:sldId id="290" r:id="rId30"/>
    <p:sldId id="321" r:id="rId31"/>
    <p:sldId id="322" r:id="rId32"/>
    <p:sldId id="341" r:id="rId33"/>
    <p:sldId id="340" r:id="rId34"/>
    <p:sldId id="343" r:id="rId35"/>
    <p:sldId id="323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53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9EA4-569D-4E6E-A411-71CBBF11568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9BCA-DB7A-476B-8D4C-6B0CE12A3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4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60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ge.midural.ru/oge.html" TargetMode="External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ia.edu.ru/" TargetMode="External"/><Relationship Id="rId4" Type="http://schemas.openxmlformats.org/officeDocument/2006/relationships/hyperlink" Target="https://&#1096;&#1082;&#1086;&#1083;&#1072;11&#1077;&#1082;&#1072;&#1090;&#1077;&#1088;&#1080;&#1085;&#1073;&#1091;&#1088;&#1075;.&#1088;&#1092;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00"/>
            <a:ext cx="6096000" cy="3870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  <a:t>ГИА-2024 </a:t>
            </a:r>
            <a:b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</a:br>
            <a:r>
              <a:rPr lang="ru-RU" sz="5400" dirty="0" smtClean="0">
                <a:solidFill>
                  <a:srgbClr val="0070C0"/>
                </a:solidFill>
                <a:cs typeface="MoolBoran" panose="020B0100010101010101" pitchFamily="34" charset="0"/>
              </a:rPr>
              <a:t>по образовательным программам основного общего образования</a:t>
            </a:r>
            <a:endParaRPr lang="ru-RU" sz="5400" dirty="0">
              <a:solidFill>
                <a:srgbClr val="0070C0"/>
              </a:solidFill>
              <a:cs typeface="MoolBoran" panose="020B0100010101010101" pitchFamily="34" charset="0"/>
            </a:endParaRPr>
          </a:p>
        </p:txBody>
      </p:sp>
      <p:pic>
        <p:nvPicPr>
          <p:cNvPr id="3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025" y="0"/>
            <a:ext cx="2223884" cy="21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Допуск к </a:t>
            </a:r>
            <a:r>
              <a:rPr lang="ru-RU" b="1" dirty="0" smtClean="0">
                <a:solidFill>
                  <a:srgbClr val="FF0000"/>
                </a:solidFill>
              </a:rPr>
              <a:t>ГИА-9  (защита </a:t>
            </a:r>
            <a:r>
              <a:rPr lang="ru-RU" b="1" dirty="0">
                <a:solidFill>
                  <a:srgbClr val="FF0000"/>
                </a:solidFill>
              </a:rPr>
              <a:t>итогового индивидуального </a:t>
            </a:r>
            <a:r>
              <a:rPr lang="ru-RU" b="1" dirty="0" smtClean="0">
                <a:solidFill>
                  <a:srgbClr val="FF0000"/>
                </a:solidFill>
              </a:rPr>
              <a:t>проекта)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1000" y="1690688"/>
            <a:ext cx="4927902" cy="435133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0544" y="2754000"/>
            <a:ext cx="51355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21 октября 2023 г.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000" y="-167109"/>
            <a:ext cx="10215000" cy="20113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Допуск к ГИА-9 (итоговое собеседование по русскому языку):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01000" y="1438358"/>
            <a:ext cx="11700000" cy="4675202"/>
          </a:xfrm>
        </p:spPr>
        <p:txBody>
          <a:bodyPr>
            <a:normAutofit/>
          </a:bodyPr>
          <a:lstStyle/>
          <a:p>
            <a:pPr algn="just"/>
            <a:r>
              <a:rPr lang="ru-RU" altLang="ru-RU" sz="3200" dirty="0" smtClean="0">
                <a:cs typeface="Times New Roman" panose="02020603050405020304" pitchFamily="18" charset="0"/>
              </a:rPr>
              <a:t>Сроки проведения</a:t>
            </a:r>
          </a:p>
          <a:p>
            <a:pPr marL="0" indent="0" algn="just">
              <a:buNone/>
            </a:pPr>
            <a:r>
              <a:rPr lang="ru-RU" altLang="ru-RU" sz="3200" dirty="0" smtClean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) основной срок (вторая среда февраля) – </a:t>
            </a:r>
            <a:r>
              <a:rPr lang="ru-RU" alt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14 февраля </a:t>
            </a:r>
            <a:r>
              <a:rPr lang="ru-RU" altLang="ru-RU" sz="3200" b="1" dirty="0">
                <a:cs typeface="Times New Roman" panose="02020603050405020304" pitchFamily="18" charset="0"/>
              </a:rPr>
              <a:t>2024 года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>
                <a:cs typeface="Times New Roman" panose="02020603050405020304" pitchFamily="18" charset="0"/>
              </a:rPr>
              <a:t>2) дополнительный срок 1 (вторая рабочая среда марта) – </a:t>
            </a:r>
            <a:endParaRPr lang="ru-RU" altLang="ru-RU" sz="3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b="1" dirty="0" smtClean="0">
                <a:cs typeface="Times New Roman" panose="02020603050405020304" pitchFamily="18" charset="0"/>
              </a:rPr>
              <a:t>13 </a:t>
            </a:r>
            <a:r>
              <a:rPr lang="ru-RU" altLang="ru-RU" sz="3200" b="1" dirty="0">
                <a:cs typeface="Times New Roman" panose="02020603050405020304" pitchFamily="18" charset="0"/>
              </a:rPr>
              <a:t>марта 2024 года</a:t>
            </a:r>
            <a:endParaRPr lang="ru-RU" altLang="ru-RU" sz="32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dirty="0">
                <a:cs typeface="Times New Roman" panose="02020603050405020304" pitchFamily="18" charset="0"/>
              </a:rPr>
              <a:t>3) дополнительный срок 2 (третий понедельник апреля) – </a:t>
            </a:r>
            <a:endParaRPr lang="ru-RU" altLang="ru-RU" sz="32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200" b="1" dirty="0" smtClean="0">
                <a:cs typeface="Times New Roman" panose="02020603050405020304" pitchFamily="18" charset="0"/>
              </a:rPr>
              <a:t>15 </a:t>
            </a:r>
            <a:r>
              <a:rPr lang="ru-RU" altLang="ru-RU" sz="3200" b="1" dirty="0">
                <a:cs typeface="Times New Roman" panose="02020603050405020304" pitchFamily="18" charset="0"/>
              </a:rPr>
              <a:t>апреля 2024 </a:t>
            </a:r>
            <a:r>
              <a:rPr lang="ru-RU" altLang="ru-RU" sz="3200" b="1" dirty="0" smtClean="0">
                <a:cs typeface="Times New Roman" panose="02020603050405020304" pitchFamily="18" charset="0"/>
              </a:rPr>
              <a:t>года</a:t>
            </a:r>
          </a:p>
          <a:p>
            <a:r>
              <a:rPr lang="ru-RU" sz="3200" dirty="0" smtClean="0"/>
              <a:t>Место проведения – МАОУ СОШ №11</a:t>
            </a:r>
          </a:p>
          <a:p>
            <a:r>
              <a:rPr lang="ru-RU" sz="3200" dirty="0" smtClean="0"/>
              <a:t>Организаторы и эксперты – учителя МАОУ СОШ №11</a:t>
            </a:r>
          </a:p>
          <a:p>
            <a:pPr marL="0" indent="0" algn="just"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3200" dirty="0"/>
          </a:p>
        </p:txBody>
      </p:sp>
      <p:pic>
        <p:nvPicPr>
          <p:cNvPr id="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5999" cy="143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00" y="365125"/>
            <a:ext cx="8542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Итоговое собеседование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46000" y="1584000"/>
            <a:ext cx="11946000" cy="46379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При себе иметь: паспорт и черную </a:t>
            </a:r>
            <a:r>
              <a:rPr lang="ru-RU" sz="3600" dirty="0" err="1" smtClean="0">
                <a:solidFill>
                  <a:schemeClr val="tx1"/>
                </a:solidFill>
              </a:rPr>
              <a:t>гелевую</a:t>
            </a:r>
            <a:r>
              <a:rPr lang="ru-RU" sz="3600" dirty="0" smtClean="0">
                <a:solidFill>
                  <a:schemeClr val="tx1"/>
                </a:solidFill>
              </a:rPr>
              <a:t> ручку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Продолжительность – 15 минут (для детей с ОВЗ + 30мин)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В процессе собеседования ведется аудиозапись, которая затем передается в РЦОИ. 10% записей подвергаются перепроверке.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Оценка по критериям, отметка «зачет»/ «незачет»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Апелляция не предусмотрена, только перепроверка</a:t>
            </a: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00" y="144000"/>
            <a:ext cx="1280999" cy="122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57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00" y="133907"/>
            <a:ext cx="86175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Структура итогового собеседования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3500" y="1377415"/>
            <a:ext cx="11385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Чтение текста вслух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Пересказ прочитанного текста с включением предложенного высказывания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Монологическое высказывание по одной из предложенных тем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Диалог с экзаменатором-собеседником</a:t>
            </a: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7501" y="133907"/>
            <a:ext cx="1460999" cy="13953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3500" y="5274000"/>
            <a:ext cx="1161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Экзаменуемый получает </a:t>
            </a:r>
            <a:r>
              <a:rPr lang="ru-RU" sz="3200" b="1" dirty="0" smtClean="0">
                <a:solidFill>
                  <a:srgbClr val="FF0000"/>
                </a:solidFill>
              </a:rPr>
              <a:t>«зачет» </a:t>
            </a:r>
            <a:r>
              <a:rPr lang="ru-RU" sz="3200" dirty="0">
                <a:solidFill>
                  <a:srgbClr val="FF0000"/>
                </a:solidFill>
              </a:rPr>
              <a:t>в случае, если за выполнение работы он набрал 10 или более баллов </a:t>
            </a:r>
            <a:r>
              <a:rPr lang="ru-RU" sz="3200" dirty="0" smtClean="0">
                <a:solidFill>
                  <a:srgbClr val="FF0000"/>
                </a:solidFill>
              </a:rPr>
              <a:t>(20мах)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00" y="365125"/>
            <a:ext cx="8722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Сроки и место подачи заявлений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1000" y="1584000"/>
            <a:ext cx="11541000" cy="45000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 Заявление на участие в итоговом собеседовании по русскому языку – декабрь 2023 в МАОУ СОШ №11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 Заявление на участие в ОГЭ (ГВЭ) – до 1 марта 2024 года включительно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144000"/>
            <a:ext cx="1370999" cy="130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8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000" y="365125"/>
            <a:ext cx="8902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Изменение выбора предметов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4898" y="1571506"/>
            <a:ext cx="11901000" cy="4097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Выбор предметов МОЖНО изменить до 1 марта включительно</a:t>
            </a:r>
          </a:p>
          <a:p>
            <a:pPr>
              <a:buFontTx/>
              <a:buChar char="-"/>
            </a:pPr>
            <a:r>
              <a:rPr lang="ru-RU" sz="5400" dirty="0" smtClean="0">
                <a:solidFill>
                  <a:schemeClr val="tx1"/>
                </a:solidFill>
              </a:rPr>
              <a:t>После 1 марта – ТОЛЬКО при наличии уважительных причин, </a:t>
            </a:r>
            <a:r>
              <a:rPr lang="ru-RU" sz="5400" u="sng" dirty="0" smtClean="0">
                <a:solidFill>
                  <a:schemeClr val="tx1"/>
                </a:solidFill>
              </a:rPr>
              <a:t>подтвержденных документально! </a:t>
            </a:r>
            <a:r>
              <a:rPr lang="ru-RU" sz="4000" noProof="1">
                <a:solidFill>
                  <a:srgbClr val="FF0000"/>
                </a:solidFill>
                <a:cs typeface="Times New Roman" panose="02020603050405020304" pitchFamily="18" charset="0"/>
              </a:rPr>
              <a:t>Заявление подается не позднее чем за </a:t>
            </a:r>
            <a:r>
              <a:rPr lang="ru-RU" sz="4000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2 недели </a:t>
            </a:r>
            <a:r>
              <a:rPr lang="ru-RU" sz="4000" noProof="1">
                <a:solidFill>
                  <a:srgbClr val="FF0000"/>
                </a:solidFill>
                <a:cs typeface="Times New Roman" panose="02020603050405020304" pitchFamily="18" charset="0"/>
              </a:rPr>
              <a:t>до начала соответствующих экзаменов </a:t>
            </a:r>
          </a:p>
          <a:p>
            <a:pPr>
              <a:buFontTx/>
              <a:buChar char="-"/>
            </a:pPr>
            <a:endParaRPr lang="ru-RU" sz="5400" u="sng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00" y="0"/>
            <a:ext cx="1640999" cy="156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000" y="365125"/>
            <a:ext cx="83178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Расписание ГИА-2024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00" y="189000"/>
            <a:ext cx="1235999" cy="1180485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000" dirty="0" smtClean="0">
                <a:cs typeface="Times New Roman" panose="02020603050405020304" pitchFamily="18" charset="0"/>
              </a:rPr>
              <a:t>Единое </a:t>
            </a:r>
            <a:r>
              <a:rPr lang="ru-RU" altLang="ru-RU" sz="4000" dirty="0">
                <a:cs typeface="Times New Roman" panose="02020603050405020304" pitchFamily="18" charset="0"/>
              </a:rPr>
              <a:t>для всех </a:t>
            </a:r>
            <a:r>
              <a:rPr lang="ru-RU" altLang="ru-RU" sz="4000" b="1" dirty="0">
                <a:cs typeface="Times New Roman" panose="02020603050405020304" pitchFamily="18" charset="0"/>
              </a:rPr>
              <a:t>расписание</a:t>
            </a:r>
            <a:r>
              <a:rPr lang="ru-RU" altLang="ru-RU" sz="4000" dirty="0">
                <a:cs typeface="Times New Roman" panose="02020603050405020304" pitchFamily="18" charset="0"/>
              </a:rPr>
              <a:t> ГИА-9 и </a:t>
            </a:r>
            <a:r>
              <a:rPr lang="ru-RU" altLang="ru-RU" sz="4000" b="1" dirty="0">
                <a:cs typeface="Times New Roman" panose="02020603050405020304" pitchFamily="18" charset="0"/>
              </a:rPr>
              <a:t>продолжительность экзаменов </a:t>
            </a:r>
            <a:r>
              <a:rPr lang="ru-RU" altLang="ru-RU" sz="4000" dirty="0">
                <a:cs typeface="Times New Roman" panose="02020603050405020304" pitchFamily="18" charset="0"/>
              </a:rPr>
              <a:t>по каждому образовательному предмету ежегодно устанавливает соответствующий приказ Министерства </a:t>
            </a:r>
            <a:r>
              <a:rPr lang="ru-RU" altLang="ru-RU" sz="4000" dirty="0" smtClean="0">
                <a:cs typeface="Times New Roman" panose="02020603050405020304" pitchFamily="18" charset="0"/>
              </a:rPr>
              <a:t>просвещения Российской </a:t>
            </a:r>
            <a:r>
              <a:rPr lang="ru-RU" altLang="ru-RU" sz="4000" dirty="0">
                <a:cs typeface="Times New Roman" panose="02020603050405020304" pitchFamily="18" charset="0"/>
              </a:rPr>
              <a:t>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12006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000" y="189000"/>
            <a:ext cx="9570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Продолжительность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291000" y="1764000"/>
          <a:ext cx="11685600" cy="4572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180000">
                  <a:extLst>
                    <a:ext uri="{9D8B030D-6E8A-4147-A177-3AD203B41FA5}">
                      <a16:colId xmlns:a16="http://schemas.microsoft.com/office/drawing/2014/main" val="2155784785"/>
                    </a:ext>
                  </a:extLst>
                </a:gridCol>
                <a:gridCol w="2505600">
                  <a:extLst>
                    <a:ext uri="{9D8B030D-6E8A-4147-A177-3AD203B41FA5}">
                      <a16:colId xmlns:a16="http://schemas.microsoft.com/office/drawing/2014/main" val="1263776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Математика, русский язык, литература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3ч 55мин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36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Физика, обществознание, история, химия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3 часа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Информатика, география, биология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2ч 30мин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23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Иностранный язык (письменная часть)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2 часа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05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Иностранный язык (устная часть)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3600" b="1" dirty="0" smtClean="0"/>
                        <a:t>15 мин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582922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1640999" cy="1502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236" y="279000"/>
            <a:ext cx="907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Особенности проведения некоторых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301344"/>
              </p:ext>
            </p:extLst>
          </p:nvPr>
        </p:nvGraphicFramePr>
        <p:xfrm>
          <a:off x="291000" y="1653611"/>
          <a:ext cx="11654512" cy="5212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65751">
                  <a:extLst>
                    <a:ext uri="{9D8B030D-6E8A-4147-A177-3AD203B41FA5}">
                      <a16:colId xmlns:a16="http://schemas.microsoft.com/office/drawing/2014/main" val="1841219878"/>
                    </a:ext>
                  </a:extLst>
                </a:gridCol>
                <a:gridCol w="9388761">
                  <a:extLst>
                    <a:ext uri="{9D8B030D-6E8A-4147-A177-3AD203B41FA5}">
                      <a16:colId xmlns:a16="http://schemas.microsoft.com/office/drawing/2014/main" val="2999387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err="1" smtClean="0"/>
                        <a:t>Рус.язык</a:t>
                      </a:r>
                      <a:endParaRPr lang="ru-RU" sz="2400" b="0" dirty="0" smtClean="0"/>
                    </a:p>
                    <a:p>
                      <a:r>
                        <a:rPr lang="ru-RU" sz="2400" b="0" dirty="0" err="1" smtClean="0"/>
                        <a:t>Иностр.язык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Средства записи и воспроизведения аудиозаписи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72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Химия</a:t>
                      </a:r>
                    </a:p>
                    <a:p>
                      <a:r>
                        <a:rPr lang="ru-RU" sz="2400" b="0" dirty="0" smtClean="0"/>
                        <a:t>Физика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Оборудование для практической части</a:t>
                      </a:r>
                    </a:p>
                    <a:p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(разрешение родителей для выполнения </a:t>
                      </a:r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</a:rPr>
                        <a:t>практ.части</a:t>
                      </a:r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3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Информатика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Компьютерная техника</a:t>
                      </a:r>
                      <a:r>
                        <a:rPr lang="ru-RU" sz="2400" b="0" baseline="0" dirty="0" smtClean="0"/>
                        <a:t> (</a:t>
                      </a:r>
                      <a:r>
                        <a:rPr lang="ru-RU" sz="2400" b="0" baseline="0" dirty="0" err="1" smtClean="0"/>
                        <a:t>практ.часть</a:t>
                      </a:r>
                      <a:r>
                        <a:rPr lang="ru-RU" sz="2400" b="0" baseline="0" dirty="0" smtClean="0"/>
                        <a:t>)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24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Русский язык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Орфографический словарь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7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Химия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Непрограммируемый калькулятор,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</a:rPr>
                        <a:t>периодич.система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, таблица растворимости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2400" b="0" baseline="0" dirty="0" err="1" smtClean="0">
                          <a:solidFill>
                            <a:schemeClr val="tx1"/>
                          </a:solidFill>
                        </a:rPr>
                        <a:t>др.справочные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материалы</a:t>
                      </a:r>
                      <a:endParaRPr lang="ru-RU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4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География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Калькулятор, линейка,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атласы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7-9кл</a:t>
                      </a:r>
                      <a:endParaRPr lang="ru-RU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1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Математика 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Линейка,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справочные материалы</a:t>
                      </a:r>
                      <a:endParaRPr lang="ru-RU" sz="2400" b="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95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Биология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FF0000"/>
                          </a:solidFill>
                        </a:rPr>
                        <a:t>Линейка,</a:t>
                      </a:r>
                      <a:r>
                        <a:rPr lang="ru-RU" sz="2400" b="0" baseline="0" dirty="0" smtClean="0">
                          <a:solidFill>
                            <a:srgbClr val="FF0000"/>
                          </a:solidFill>
                        </a:rPr>
                        <a:t> калькулятор</a:t>
                      </a:r>
                      <a:endParaRPr lang="ru-RU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8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Литература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Полные тексты художественных произведений, сборники лирики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130867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17966"/>
            <a:ext cx="1485000" cy="12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1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61000" y="1853999"/>
            <a:ext cx="11025000" cy="5364363"/>
          </a:xfrm>
        </p:spPr>
        <p:txBody>
          <a:bodyPr>
            <a:normAutofit/>
          </a:bodyPr>
          <a:lstStyle/>
          <a:p>
            <a:pPr marL="80963" indent="0" algn="just">
              <a:buNone/>
            </a:pPr>
            <a:r>
              <a:rPr lang="ru-RU" altLang="ru-RU" dirty="0"/>
              <a:t>        </a:t>
            </a:r>
            <a:r>
              <a:rPr lang="ru-RU" altLang="ru-RU" sz="3600" dirty="0" smtClean="0">
                <a:cs typeface="Times New Roman" panose="02020603050405020304" pitchFamily="18" charset="0"/>
              </a:rPr>
              <a:t>В продолжительность экзаменов по учебным предметам </a:t>
            </a:r>
            <a:r>
              <a:rPr lang="ru-RU" altLang="ru-RU" sz="3600" b="1" u="sng" dirty="0" smtClean="0">
                <a:cs typeface="Times New Roman" panose="02020603050405020304" pitchFamily="18" charset="0"/>
              </a:rPr>
              <a:t>не включается время</a:t>
            </a:r>
            <a:r>
              <a:rPr lang="ru-RU" altLang="ru-RU" sz="3600" dirty="0" smtClean="0">
                <a:cs typeface="Times New Roman" panose="02020603050405020304" pitchFamily="18" charset="0"/>
              </a:rPr>
              <a:t>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средств).</a:t>
            </a:r>
            <a:endParaRPr lang="ru-RU" altLang="ru-RU" sz="3600" dirty="0" smtClean="0">
              <a:ea typeface="Aparajita" panose="020B0604020202020204" pitchFamily="34" charset="0"/>
              <a:cs typeface="Times New Roman" panose="02020603050405020304" pitchFamily="18" charset="0"/>
            </a:endParaRPr>
          </a:p>
          <a:p>
            <a:pPr marL="80963" indent="0" algn="ctr">
              <a:buNone/>
            </a:pPr>
            <a:r>
              <a:rPr lang="ru-RU" altLang="ru-RU" sz="3600" b="1" dirty="0" smtClean="0">
                <a:cs typeface="Aparajita" panose="020B0604020202020204" pitchFamily="34" charset="0"/>
              </a:rPr>
              <a:t>В аудиториях и штабе ППЭ ведется ВИДЕОНАБЛЮДЕНИЕ!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1000" y="324000"/>
            <a:ext cx="102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</a:rPr>
              <a:t>Продолжительность проведения государственной итоговой аттестации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86794239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71000" y="549000"/>
            <a:ext cx="10755000" cy="2286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Порядок и формы проведения государственной итоговой аттестации выпускников 9 классов </a:t>
            </a:r>
            <a:b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</a:br>
            <a: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  <a:t>в 2023-2024 учебном году</a:t>
            </a:r>
            <a:br>
              <a:rPr lang="ru-RU" altLang="ru-RU" sz="4000" dirty="0">
                <a:solidFill>
                  <a:srgbClr val="003F75"/>
                </a:solidFill>
                <a:latin typeface="Arial" pitchFamily="34" charset="0"/>
              </a:rPr>
            </a:br>
            <a:endParaRPr lang="ru-RU" altLang="ru-RU" sz="4000" dirty="0">
              <a:solidFill>
                <a:srgbClr val="003F75"/>
              </a:solidFill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776" t="43977" r="5892" b="12046"/>
          <a:stretch/>
        </p:blipFill>
        <p:spPr>
          <a:xfrm>
            <a:off x="2968500" y="2709000"/>
            <a:ext cx="5760000" cy="3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189000"/>
            <a:ext cx="9390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Особенности организационной схемы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ППЭ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1719000"/>
            <a:ext cx="11592763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ГИА проводится в ППЭ (другая школа, организаторы – учителя других школ)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ППЭ оборудованы металлоискателями, средствами наблюдения </a:t>
            </a:r>
            <a:r>
              <a:rPr lang="en-US" sz="3600" dirty="0" smtClean="0">
                <a:solidFill>
                  <a:schemeClr val="tx1"/>
                </a:solidFill>
              </a:rPr>
              <a:t>online</a:t>
            </a:r>
            <a:r>
              <a:rPr lang="ru-RU" sz="3600" dirty="0" smtClean="0">
                <a:solidFill>
                  <a:schemeClr val="tx1"/>
                </a:solidFill>
              </a:rPr>
              <a:t>, работают общественные наблюдатели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На территорию ППЭ допускаются только участники, должностные лица, участвующие в ГИА, общественные наблюдатели и СМИ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33226"/>
            <a:ext cx="1550999" cy="148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5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234000"/>
            <a:ext cx="9165600" cy="13255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Особенности организационной схемы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Аудитории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1000" y="1719000"/>
            <a:ext cx="11271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Вход по документу, удостоверяющему личность за 45 мин. до начала экзамена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Не более 15 участников, рассадка по одному участнику за партой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Рассадка участников производится автоматически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Не менее 2 организаторов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С собой ТОЛЬКО паспорт, черная </a:t>
            </a:r>
            <a:r>
              <a:rPr lang="ru-RU" sz="3600" dirty="0" err="1" smtClean="0">
                <a:solidFill>
                  <a:schemeClr val="tx1"/>
                </a:solidFill>
              </a:rPr>
              <a:t>гелевая</a:t>
            </a:r>
            <a:r>
              <a:rPr lang="ru-RU" sz="3600" dirty="0" smtClean="0">
                <a:solidFill>
                  <a:schemeClr val="tx1"/>
                </a:solidFill>
              </a:rPr>
              <a:t> ручка, разрешенные средства обучения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32903" cy="1559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00" y="189000"/>
            <a:ext cx="11229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Экзаменационная работа выполняется учениками самостоятельно,  задавать какие-либо вопросы по содержанию работы </a:t>
            </a:r>
            <a:r>
              <a:rPr lang="ru-RU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не </a:t>
            </a:r>
            <a:r>
              <a:rPr lang="ru-RU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разрешается</a:t>
            </a:r>
            <a:endParaRPr lang="ru-RU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000" y="1134986"/>
            <a:ext cx="12036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ru-RU" sz="2800" b="1" i="1" dirty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Во время проведения экзамена ученики </a:t>
            </a:r>
            <a:r>
              <a:rPr lang="ru-RU" sz="2800" b="1" i="1" u="sng" dirty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не должны:</a:t>
            </a:r>
            <a:endParaRPr lang="ru-RU" sz="2800" b="1" u="sng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общаться друг с другом; 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свободно перемещаться по аудитории и ППЭ без указания организаторов;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пользоваться мобильными телефонами, электронно-вычислительными устройствами и справочными материалами </a:t>
            </a:r>
            <a:r>
              <a:rPr lang="ru-RU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за исключением утвержденных дополнительных устройств и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материалов). 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При нарушении порядка проведения ГИА и отказе от его соблюдения организаторы </a:t>
            </a:r>
            <a:r>
              <a:rPr lang="ru-RU" sz="28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удаляют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участника ГИА с экзамена.</a:t>
            </a: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ГЭК принимает решение об </a:t>
            </a:r>
            <a:r>
              <a:rPr lang="ru-RU" sz="28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аннулировании результатов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ГИА обучающегося по соответствующему учебному предмету.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92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000" y="365125"/>
            <a:ext cx="8227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Возможные ситуации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033355"/>
              </p:ext>
            </p:extLst>
          </p:nvPr>
        </p:nvGraphicFramePr>
        <p:xfrm>
          <a:off x="133497" y="1539000"/>
          <a:ext cx="11969999" cy="4968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9011">
                  <a:extLst>
                    <a:ext uri="{9D8B030D-6E8A-4147-A177-3AD203B41FA5}">
                      <a16:colId xmlns:a16="http://schemas.microsoft.com/office/drawing/2014/main" val="192821514"/>
                    </a:ext>
                  </a:extLst>
                </a:gridCol>
                <a:gridCol w="4211779">
                  <a:extLst>
                    <a:ext uri="{9D8B030D-6E8A-4147-A177-3AD203B41FA5}">
                      <a16:colId xmlns:a16="http://schemas.microsoft.com/office/drawing/2014/main" val="597241900"/>
                    </a:ext>
                  </a:extLst>
                </a:gridCol>
                <a:gridCol w="5469209">
                  <a:extLst>
                    <a:ext uri="{9D8B030D-6E8A-4147-A177-3AD203B41FA5}">
                      <a16:colId xmlns:a16="http://schemas.microsoft.com/office/drawing/2014/main" val="1563378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Ситуация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Действия должностных лиц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Последствия 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39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Обнаружение</a:t>
                      </a:r>
                      <a:r>
                        <a:rPr lang="ru-RU" sz="2800" baseline="0" dirty="0" smtClean="0"/>
                        <a:t> средств связи или шпаргалок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Удаление с экзамена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Лишение права пересдачи в текущем учебном году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Протокол об административном нарушении</a:t>
                      </a:r>
                      <a:r>
                        <a:rPr lang="ru-RU" sz="2800" baseline="0" dirty="0" smtClean="0"/>
                        <a:t> на родителей (штраф)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53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Ухудшение самочувствия участника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Принятие</a:t>
                      </a:r>
                      <a:r>
                        <a:rPr lang="ru-RU" sz="2800" baseline="0" dirty="0" smtClean="0"/>
                        <a:t> решения МЕДРАБОТЕНИКОМ о прекращении экзамена по уважительной причине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Экзаменационная работа не проверяется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Экзамен пересдается</a:t>
                      </a:r>
                      <a:r>
                        <a:rPr lang="ru-RU" sz="2800" baseline="0" dirty="0" smtClean="0"/>
                        <a:t> в резервный день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145192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97" y="99000"/>
            <a:ext cx="1640999" cy="1345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7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000" y="365125"/>
            <a:ext cx="6525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ВАЖНО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16000" y="1944000"/>
            <a:ext cx="11271000" cy="4097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Если в день экзамена у участника плохое самочувствие, необходимо посетить врача и получить СПРАВКУ.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Это необходимо для подачи заявления на пересдачу в резервный день.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00" y="99000"/>
            <a:ext cx="1505999" cy="143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0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Порядок проведения экзамена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1000" y="1690688"/>
            <a:ext cx="11271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Обязательный инструктаж участников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Выдача индивидуальных комплектов КИМ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Заполнение бланков регистрации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Выполнение экзаменационной работы на черновике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Перенос ответов в бланки (сканируются СРАЗУ после завершения экзамена)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40999" cy="156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000" y="365125"/>
            <a:ext cx="7425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Апелляция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6000" y="1764000"/>
            <a:ext cx="11586000" cy="445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Апелляция о нарушении Порядка проведения ГИА (подается в день проведения экзамена до выхода участника из ППЭ)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Апелляция о несогласии с выставленными баллами (подается в школе в течение 2 дней после получения результатов). ВАЖНО: в день получения результатов поставить подпись в журнале ознакомления с результатами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00" y="99000"/>
            <a:ext cx="1550999" cy="148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82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Неудовлетворительный результат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6000" y="1899000"/>
            <a:ext cx="10845000" cy="4097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По одному или двум предметам – пересдача в резервные сроки (июнь-июль)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chemeClr val="tx1"/>
                </a:solidFill>
              </a:rPr>
              <a:t>Более, чем по двум предметам, - пересдача в дополнительный период (сентябрь), невозможность участвовать в приемной кампании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" y="144000"/>
            <a:ext cx="1517141" cy="144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4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Заполнение аттестата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1000" y="1809000"/>
            <a:ext cx="11295000" cy="4412963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По предметам, не входящих в ГИА, выставляется последняя годовая отметка.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По предметам, входящих в ГИА (кроме математики) – среднее арифметическое между годовой и экзаменационной отметкой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По математике </a:t>
            </a:r>
            <a:r>
              <a:rPr lang="ru-RU" sz="3600" dirty="0" smtClean="0">
                <a:solidFill>
                  <a:schemeClr val="tx1"/>
                </a:solidFill>
              </a:rPr>
              <a:t>– среднее арифметическое четырех отметок – годовые отметки по предметам «Алгебра» «Геометрия», «Вероятность и статистика» и экзаменационная отметка по математике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0" y="83640"/>
            <a:ext cx="1685999" cy="16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3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Продолжение образования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342" y="1684514"/>
            <a:ext cx="11946000" cy="4365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СПО</a:t>
            </a:r>
            <a:r>
              <a:rPr lang="ru-RU" sz="3200" dirty="0" smtClean="0"/>
              <a:t> – ознакомиться с Правилами приема в конкретное учреждение</a:t>
            </a:r>
          </a:p>
          <a:p>
            <a:r>
              <a:rPr lang="ru-RU" sz="3200" b="1" dirty="0" smtClean="0"/>
              <a:t>10 класс МАОУ СОШ №11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технологический профиль – физика, информатика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естественно-научный профиль – биология, химия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гуманитарный профиль – история, обществознание, литература</a:t>
            </a:r>
          </a:p>
          <a:p>
            <a:r>
              <a:rPr lang="ru-RU" sz="3200" b="1" dirty="0" smtClean="0"/>
              <a:t>10 класс другой школы </a:t>
            </a:r>
            <a:r>
              <a:rPr lang="ru-RU" sz="3200" dirty="0" smtClean="0"/>
              <a:t>– ознакомиться с Порядком приема граждан на обучение по программам СОО</a:t>
            </a:r>
            <a:endParaRPr lang="ru-RU" sz="3200" dirty="0"/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" y="234000"/>
            <a:ext cx="1415999" cy="135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000" y="639000"/>
            <a:ext cx="10927800" cy="5537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400" b="1" dirty="0">
                <a:solidFill>
                  <a:srgbClr val="002060"/>
                </a:solidFill>
              </a:rPr>
              <a:t>ГИА – это основной вид экзамена для выпускников  9 классов на уровне основного </a:t>
            </a:r>
            <a:r>
              <a:rPr lang="ru-RU" sz="4400" b="1" dirty="0" smtClean="0">
                <a:solidFill>
                  <a:srgbClr val="002060"/>
                </a:solidFill>
              </a:rPr>
              <a:t>общего </a:t>
            </a:r>
            <a:r>
              <a:rPr lang="ru-RU" sz="4400" b="1" dirty="0">
                <a:solidFill>
                  <a:srgbClr val="002060"/>
                </a:solidFill>
              </a:rPr>
              <a:t>образования.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3600" b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2060"/>
                </a:solidFill>
              </a:rPr>
              <a:t>    Сдача ГИА необходима для получения аттестата об основном общем образовании и перехода в 10 класс или поступления  в учреждения среднего профессионального образования (колледжи и техникумы).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31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000" y="518613"/>
            <a:ext cx="934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Положение об индивидуальном отборе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000" y="2034000"/>
            <a:ext cx="11145600" cy="409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На официальном сайте МАОУ СОШ №11 </a:t>
            </a:r>
          </a:p>
          <a:p>
            <a:pPr marL="0" indent="0">
              <a:buNone/>
            </a:pPr>
            <a:r>
              <a:rPr lang="ru-RU" sz="4800" dirty="0" smtClean="0"/>
              <a:t>в разделе «Прием в школу» </a:t>
            </a:r>
          </a:p>
          <a:p>
            <a:pPr marL="0" indent="0">
              <a:buNone/>
            </a:pPr>
            <a:r>
              <a:rPr lang="ru-RU" sz="4800" dirty="0" smtClean="0"/>
              <a:t>в рубрике «Индивидуальный отбор»</a:t>
            </a:r>
            <a:endParaRPr lang="ru-RU" sz="4800" dirty="0"/>
          </a:p>
        </p:txBody>
      </p:sp>
      <p:pic>
        <p:nvPicPr>
          <p:cNvPr id="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0"/>
            <a:ext cx="2090999" cy="185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0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000" y="365125"/>
            <a:ext cx="86778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Сопровождение ГИА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000" y="1689309"/>
            <a:ext cx="11370600" cy="4591875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Директор</a:t>
            </a:r>
            <a:r>
              <a:rPr lang="ru-RU" sz="3200" dirty="0" smtClean="0"/>
              <a:t>  Зинина Марина Викторовна          234-60-35</a:t>
            </a:r>
          </a:p>
          <a:p>
            <a:r>
              <a:rPr lang="ru-RU" sz="3200" u="sng" dirty="0" smtClean="0"/>
              <a:t>Заместитель директора по учебной деятельности</a:t>
            </a:r>
          </a:p>
          <a:p>
            <a:pPr marL="0" indent="0">
              <a:buNone/>
            </a:pPr>
            <a:r>
              <a:rPr lang="ru-RU" sz="3200" dirty="0"/>
              <a:t>Бессонова Анастасия Александровна   </a:t>
            </a:r>
          </a:p>
          <a:p>
            <a:pPr marL="0" indent="0">
              <a:buNone/>
            </a:pPr>
            <a:r>
              <a:rPr lang="ru-RU" sz="3200" dirty="0" smtClean="0"/>
              <a:t>Кириченко </a:t>
            </a:r>
            <a:r>
              <a:rPr lang="ru-RU" sz="3200" dirty="0"/>
              <a:t>Наталья Геннадьевна</a:t>
            </a:r>
          </a:p>
          <a:p>
            <a:pPr marL="0" indent="0">
              <a:buNone/>
            </a:pPr>
            <a:r>
              <a:rPr lang="ru-RU" sz="3200" dirty="0" err="1" smtClean="0"/>
              <a:t>Ледовская</a:t>
            </a:r>
            <a:r>
              <a:rPr lang="ru-RU" sz="3200" dirty="0" smtClean="0"/>
              <a:t> </a:t>
            </a:r>
            <a:r>
              <a:rPr lang="ru-RU" sz="3200" dirty="0"/>
              <a:t>Лариса </a:t>
            </a:r>
            <a:r>
              <a:rPr lang="ru-RU" sz="3200" dirty="0" smtClean="0"/>
              <a:t>Владимировна     328-63-13</a:t>
            </a:r>
            <a:endParaRPr lang="ru-RU" sz="7200" dirty="0" smtClean="0"/>
          </a:p>
          <a:p>
            <a:r>
              <a:rPr lang="ru-RU" sz="3200" u="sng" dirty="0" smtClean="0"/>
              <a:t>Психолог</a:t>
            </a:r>
            <a:r>
              <a:rPr lang="ru-RU" sz="3200" dirty="0" smtClean="0"/>
              <a:t> Татаринова Юлия Сергеевна     328-63-13</a:t>
            </a:r>
          </a:p>
          <a:p>
            <a:r>
              <a:rPr lang="ru-RU" sz="3200" u="sng" dirty="0" smtClean="0"/>
              <a:t>Классные руководители</a:t>
            </a:r>
            <a:endParaRPr lang="ru-RU" sz="3200" u="sng" dirty="0"/>
          </a:p>
        </p:txBody>
      </p:sp>
      <p:pic>
        <p:nvPicPr>
          <p:cNvPr id="4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82"/>
            <a:ext cx="1370999" cy="130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6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000" y="279000"/>
            <a:ext cx="7498080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6000" y="1224000"/>
            <a:ext cx="11070000" cy="52650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4000" noProof="1">
                <a:cs typeface="Times New Roman" panose="02020603050405020304" pitchFamily="18" charset="0"/>
              </a:rPr>
              <a:t>С 23 августа 2023 года началась публикация проектов демоверсий, спецификаций и кодификаторов контрольных измерительных материалов (КИМ) основного государственного экзамена 2024 года. </a:t>
            </a:r>
          </a:p>
          <a:p>
            <a:pPr marL="0" indent="0" algn="just">
              <a:buNone/>
              <a:defRPr/>
            </a:pPr>
            <a:r>
              <a:rPr lang="ru-RU" sz="4000" noProof="1">
                <a:cs typeface="Times New Roman" panose="02020603050405020304" pitchFamily="18" charset="0"/>
              </a:rPr>
              <a:t>   Ознакомиться с ними можно на </a:t>
            </a:r>
            <a:r>
              <a:rPr lang="ru-RU" sz="4000" b="1" noProof="1">
                <a:cs typeface="Times New Roman" panose="02020603050405020304" pitchFamily="18" charset="0"/>
              </a:rPr>
              <a:t>сайте ФИПИ </a:t>
            </a:r>
            <a:r>
              <a:rPr lang="ru-RU" sz="4000" noProof="1">
                <a:cs typeface="Times New Roman" panose="02020603050405020304" pitchFamily="18" charset="0"/>
              </a:rPr>
              <a:t>в Разделе: </a:t>
            </a:r>
            <a:r>
              <a:rPr lang="ru-RU" sz="4000" u="sng" noProof="1">
                <a:cs typeface="Times New Roman" panose="02020603050405020304" pitchFamily="18" charset="0"/>
              </a:rPr>
              <a:t>«Демоверсии, спецификации, кодификаторы ОГЭ 2024 </a:t>
            </a:r>
            <a:r>
              <a:rPr lang="ru-RU" sz="4000" u="sng" noProof="1">
                <a:cs typeface="Times New Roman" panose="02020603050405020304" pitchFamily="18" charset="0"/>
              </a:rPr>
              <a:t>год</a:t>
            </a:r>
            <a:r>
              <a:rPr lang="ru-RU" sz="4000" noProof="1" smtClean="0">
                <a:cs typeface="Times New Roman" panose="02020603050405020304" pitchFamily="18" charset="0"/>
              </a:rPr>
              <a:t>», </a:t>
            </a:r>
            <a:r>
              <a:rPr lang="ru-RU" sz="4000" noProof="1">
                <a:cs typeface="Times New Roman" panose="02020603050405020304" pitchFamily="18" charset="0"/>
              </a:rPr>
              <a:t>а также на сайте </a:t>
            </a:r>
            <a:r>
              <a:rPr lang="ru-RU" sz="4000" u="sng" noProof="1">
                <a:cs typeface="Times New Roman" panose="02020603050405020304" pitchFamily="18" charset="0"/>
              </a:rPr>
              <a:t>«РЕШУ ОГЭ» и др.</a:t>
            </a:r>
            <a:endParaRPr lang="ru-RU" sz="4000" noProof="1"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7697996"/>
      </p:ext>
    </p:extLst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44" t="3188"/>
          <a:stretch/>
        </p:blipFill>
        <p:spPr>
          <a:xfrm>
            <a:off x="156000" y="189000"/>
            <a:ext cx="1189778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n w="1905"/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Подготовка к </a:t>
            </a:r>
            <a:r>
              <a:rPr lang="ru-RU" b="1" dirty="0" smtClean="0">
                <a:ln w="1905"/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ГИА в</a:t>
            </a:r>
            <a:r>
              <a:rPr lang="ru-RU" b="1" dirty="0" smtClean="0">
                <a:solidFill>
                  <a:srgbClr val="FF0000"/>
                </a:solidFill>
              </a:rPr>
              <a:t>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Элективные курсы</a:t>
            </a:r>
          </a:p>
          <a:p>
            <a:r>
              <a:rPr lang="ru-RU" sz="4400" dirty="0" smtClean="0"/>
              <a:t>Консультации учителей-предметников</a:t>
            </a:r>
          </a:p>
          <a:p>
            <a:r>
              <a:rPr lang="ru-RU" sz="4400" dirty="0" smtClean="0"/>
              <a:t>Платные дополнительные образовательные услуги</a:t>
            </a:r>
          </a:p>
          <a:p>
            <a:r>
              <a:rPr lang="ru-RU" sz="4400" dirty="0" smtClean="0"/>
              <a:t>Индивидуальные консультации (график)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004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4000"/>
            <a:ext cx="6096000" cy="3870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ГИА-2024 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по образовательным программам основного общего образования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1000" y="0"/>
            <a:ext cx="2091000" cy="20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2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365125"/>
            <a:ext cx="88578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Информационное сопровождение ГИА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1000" y="2124000"/>
            <a:ext cx="11721000" cy="4097963"/>
          </a:xfrm>
        </p:spPr>
        <p:txBody>
          <a:bodyPr>
            <a:noAutofit/>
          </a:bodyPr>
          <a:lstStyle/>
          <a:p>
            <a:r>
              <a:rPr lang="en-US" sz="4400" u="sng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4400" u="sng" dirty="0" smtClean="0">
                <a:solidFill>
                  <a:schemeClr val="tx1"/>
                </a:solidFill>
                <a:hlinkClick r:id="rId2"/>
              </a:rPr>
              <a:t>fipi.ru</a:t>
            </a:r>
            <a:endParaRPr lang="ru-RU" sz="4400" u="sng" dirty="0" smtClean="0">
              <a:solidFill>
                <a:schemeClr val="tx1"/>
              </a:solidFill>
            </a:endParaRPr>
          </a:p>
          <a:p>
            <a:r>
              <a:rPr lang="en-US" sz="4400" u="sng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4400" u="sng" dirty="0" smtClean="0">
                <a:solidFill>
                  <a:schemeClr val="tx1"/>
                </a:solidFill>
                <a:hlinkClick r:id="rId3"/>
              </a:rPr>
              <a:t>ege.midural.ru/oge.html</a:t>
            </a:r>
            <a:endParaRPr lang="ru-RU" sz="4400" u="sng" dirty="0" smtClean="0">
              <a:solidFill>
                <a:schemeClr val="tx1"/>
              </a:solidFill>
            </a:endParaRPr>
          </a:p>
          <a:p>
            <a:r>
              <a:rPr lang="en-US" sz="4400" u="sng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ru-RU" sz="4400" u="sng" dirty="0" smtClean="0">
                <a:solidFill>
                  <a:schemeClr val="tx1"/>
                </a:solidFill>
                <a:hlinkClick r:id="rId4"/>
              </a:rPr>
              <a:t>школа11екатеринбург.рф/</a:t>
            </a:r>
            <a:r>
              <a:rPr lang="ru-RU" sz="4400" u="sng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ru-RU" sz="4400" u="sng" dirty="0" smtClean="0">
                <a:hlinkClick r:id="rId5"/>
              </a:rPr>
              <a:t>www.gia.edu.ru</a:t>
            </a:r>
            <a:r>
              <a:rPr lang="ru-RU" altLang="ru-RU" sz="4400" u="sng" dirty="0" smtClean="0"/>
              <a:t> </a:t>
            </a:r>
            <a:endParaRPr lang="ru-RU" sz="4400" u="sng" dirty="0"/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271000" cy="216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Документы, регламентирующие проведение ГИА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6000" y="1944000"/>
            <a:ext cx="11640600" cy="45900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sz="4400" dirty="0" smtClean="0"/>
              <a:t>Федеральный закон «Об образовании в Российской Федерации» от 29.12.2012 №273-ФЗ</a:t>
            </a:r>
          </a:p>
          <a:p>
            <a:pPr marL="0" indent="0">
              <a:buNone/>
            </a:pPr>
            <a:endParaRPr lang="ru-RU" sz="4400" dirty="0" smtClean="0"/>
          </a:p>
          <a:p>
            <a:pPr>
              <a:buFontTx/>
              <a:buChar char="-"/>
            </a:pPr>
            <a:r>
              <a:rPr lang="ru-RU" sz="4400" dirty="0" smtClean="0"/>
              <a:t>Приказ </a:t>
            </a:r>
            <a:r>
              <a:rPr lang="ru-RU" sz="4400" dirty="0" err="1" smtClean="0"/>
              <a:t>Рособрнадзора</a:t>
            </a:r>
            <a:r>
              <a:rPr lang="ru-RU" sz="4400" dirty="0" smtClean="0"/>
              <a:t> и Министерства просвещения РФ от 04.04.2023г. №232/551 «Об утверждении Порядка проведения ГИА по образовательным программам основного общего образования»</a:t>
            </a:r>
          </a:p>
          <a:p>
            <a:pPr marL="0" indent="0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Ознакомление с документами всех участников образовательных отношений (под подпись)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9" y="111813"/>
            <a:ext cx="1438901" cy="1263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000" y="365125"/>
            <a:ext cx="6345000" cy="13255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Условия допуска к ГИА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6000" y="2124000"/>
            <a:ext cx="11766000" cy="4097963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Годовые отметки по всем предметам учебного плана не ниже удовлетворительных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Отметка «Зачет» за итоговое собеседование по русскому языку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smtClean="0">
                <a:solidFill>
                  <a:schemeClr val="tx1"/>
                </a:solidFill>
              </a:rPr>
              <a:t>Отметка за защиту итогового индивидуального проекта не ниже удовлетворительной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00" y="80414"/>
            <a:ext cx="1685999" cy="16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1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000" y="365125"/>
            <a:ext cx="84078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Положение о ТК и ПА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6000" y="2124000"/>
            <a:ext cx="11205000" cy="4097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Положение о формах, периодичности и порядке текущего контроля и промежуточной аттестации обучающихся МАОУ СОШ №11</a:t>
            </a:r>
          </a:p>
          <a:p>
            <a:pPr marL="0" indent="0" algn="ctr">
              <a:buNone/>
            </a:pPr>
            <a:endParaRPr lang="ru-RU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Официальный сайт школы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Сведения об образовательной организации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Раздел «Документы»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85999" cy="161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7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>ГИА  </a:t>
            </a:r>
            <a:r>
              <a:rPr lang="ru-RU" altLang="ru-RU" b="1" dirty="0">
                <a:solidFill>
                  <a:srgbClr val="FF0000"/>
                </a:solidFill>
              </a:rPr>
              <a:t>выпускников 9-х классов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71000" y="1539000"/>
            <a:ext cx="11088900" cy="4638027"/>
          </a:xfrm>
        </p:spPr>
        <p:txBody>
          <a:bodyPr>
            <a:no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sz="4400" dirty="0"/>
              <a:t>Для всех 9-классников государственная итоговая аттестация проводится в форме </a:t>
            </a:r>
            <a:r>
              <a:rPr lang="ru-RU" altLang="ru-RU" sz="4400" dirty="0">
                <a:solidFill>
                  <a:srgbClr val="FF0000"/>
                </a:solidFill>
              </a:rPr>
              <a:t>основного государственного экзамена, </a:t>
            </a:r>
            <a:r>
              <a:rPr lang="ru-RU" altLang="ru-RU" sz="4400" dirty="0"/>
              <a:t>для обучающихся с ограниченными возможностями </a:t>
            </a:r>
            <a:r>
              <a:rPr lang="ru-RU" altLang="ru-RU" sz="4400" dirty="0" smtClean="0"/>
              <a:t>здоровья </a:t>
            </a:r>
            <a:r>
              <a:rPr lang="ru-RU" altLang="ru-RU" sz="4400" dirty="0" smtClean="0">
                <a:solidFill>
                  <a:srgbClr val="FF0000"/>
                </a:solidFill>
              </a:rPr>
              <a:t>- </a:t>
            </a:r>
            <a:r>
              <a:rPr lang="ru-RU" altLang="ru-RU" sz="4400" dirty="0">
                <a:solidFill>
                  <a:srgbClr val="FF0000"/>
                </a:solidFill>
              </a:rPr>
              <a:t>в форме государственного выпускного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73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Формы ГИА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69982"/>
              </p:ext>
            </p:extLst>
          </p:nvPr>
        </p:nvGraphicFramePr>
        <p:xfrm>
          <a:off x="471000" y="1514563"/>
          <a:ext cx="1174216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082">
                  <a:extLst>
                    <a:ext uri="{9D8B030D-6E8A-4147-A177-3AD203B41FA5}">
                      <a16:colId xmlns:a16="http://schemas.microsoft.com/office/drawing/2014/main" val="2207573420"/>
                    </a:ext>
                  </a:extLst>
                </a:gridCol>
                <a:gridCol w="5871082">
                  <a:extLst>
                    <a:ext uri="{9D8B030D-6E8A-4147-A177-3AD203B41FA5}">
                      <a16:colId xmlns:a16="http://schemas.microsoft.com/office/drawing/2014/main" val="592462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 Г Э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Г В Э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9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Проведение экзамена в ППЭ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Условия</a:t>
                      </a:r>
                      <a:r>
                        <a:rPr lang="ru-RU" sz="2800" baseline="0" dirty="0" smtClean="0"/>
                        <a:t> проведения экзамена в соответствии с заключением ПМПК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94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2.Обязательная сдача 4х экзаменов: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русский язык, математика, два предмета по выбору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Сокращение количества обязательных экзаменов: только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русский язык и математика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8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Продолжительность экзаменов в соответствии с Федеральным Порядком (приём пищи не предусмотрен)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Увеличение времени экзамена на 1ч 30мин, перерыв для приема пищи и проведения медицинских процедур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13386"/>
                  </a:ext>
                </a:extLst>
              </a:tr>
            </a:tbl>
          </a:graphicData>
        </a:graphic>
      </p:graphicFrame>
      <p:pic>
        <p:nvPicPr>
          <p:cNvPr id="1026" name="Picture 2" descr="C:\Users\ADMIN\Desktop\IMG-20210817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15999" cy="1352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3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1319</Words>
  <Application>Microsoft Office PowerPoint</Application>
  <PresentationFormat>Широкоэкранный</PresentationFormat>
  <Paragraphs>181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Aparajita</vt:lpstr>
      <vt:lpstr>Arial</vt:lpstr>
      <vt:lpstr>Calibri</vt:lpstr>
      <vt:lpstr>Calibri Light</vt:lpstr>
      <vt:lpstr>MoolBoran</vt:lpstr>
      <vt:lpstr>Times New Roman</vt:lpstr>
      <vt:lpstr>Wingdings 2</vt:lpstr>
      <vt:lpstr>Тема Office</vt:lpstr>
      <vt:lpstr>ГИА-2024  по образовательным программам основного общего образования</vt:lpstr>
      <vt:lpstr>Порядок и формы проведения государственной итоговой аттестации выпускников 9 классов  в 2023-2024 учебном году </vt:lpstr>
      <vt:lpstr>Презентация PowerPoint</vt:lpstr>
      <vt:lpstr>Информационное сопровождение ГИА</vt:lpstr>
      <vt:lpstr>Документы, регламентирующие проведение ГИА</vt:lpstr>
      <vt:lpstr>Условия допуска к ГИА</vt:lpstr>
      <vt:lpstr>Положение о ТК и ПА</vt:lpstr>
      <vt:lpstr>ГИА  выпускников 9-х классов</vt:lpstr>
      <vt:lpstr>Формы ГИА</vt:lpstr>
      <vt:lpstr>Допуск к ГИА-9  (защита итогового индивидуального проекта)</vt:lpstr>
      <vt:lpstr>Допуск к ГИА-9 (итоговое собеседование по русскому языку):</vt:lpstr>
      <vt:lpstr>Итоговое собеседование</vt:lpstr>
      <vt:lpstr>Структура итогового собеседования</vt:lpstr>
      <vt:lpstr>Сроки и место подачи заявлений</vt:lpstr>
      <vt:lpstr>Изменение выбора предметов</vt:lpstr>
      <vt:lpstr>Расписание ГИА-2024</vt:lpstr>
      <vt:lpstr>Продолжительность экзаменов</vt:lpstr>
      <vt:lpstr>Особенности проведения некоторых экзаменов</vt:lpstr>
      <vt:lpstr>Презентация PowerPoint</vt:lpstr>
      <vt:lpstr>Особенности организационной схемы ППЭ</vt:lpstr>
      <vt:lpstr>Особенности организационной схемы Аудитории</vt:lpstr>
      <vt:lpstr>Экзаменационная работа выполняется учениками самостоятельно,  задавать какие-либо вопросы по содержанию работы не разрешается</vt:lpstr>
      <vt:lpstr>Возможные ситуации</vt:lpstr>
      <vt:lpstr>ВАЖНО</vt:lpstr>
      <vt:lpstr>Порядок проведения экзамена</vt:lpstr>
      <vt:lpstr>Апелляция</vt:lpstr>
      <vt:lpstr>Неудовлетворительный результат</vt:lpstr>
      <vt:lpstr>Заполнение аттестата</vt:lpstr>
      <vt:lpstr>Продолжение образования</vt:lpstr>
      <vt:lpstr>Положение об индивидуальном отборе </vt:lpstr>
      <vt:lpstr>Сопровождение ГИА</vt:lpstr>
      <vt:lpstr>Подготовка к ГИА</vt:lpstr>
      <vt:lpstr>Презентация PowerPoint</vt:lpstr>
      <vt:lpstr>Подготовка к ГИА в школе</vt:lpstr>
      <vt:lpstr>ГИА-2024  по образовательным программам основного общего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Кабинет11а</cp:lastModifiedBy>
  <cp:revision>70</cp:revision>
  <dcterms:created xsi:type="dcterms:W3CDTF">2020-07-05T17:04:43Z</dcterms:created>
  <dcterms:modified xsi:type="dcterms:W3CDTF">2023-10-16T11:04:43Z</dcterms:modified>
</cp:coreProperties>
</file>