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handoutMasterIdLst>
    <p:handoutMasterId r:id="rId37"/>
  </p:handoutMasterIdLst>
  <p:sldIdLst>
    <p:sldId id="256" r:id="rId2"/>
    <p:sldId id="329" r:id="rId3"/>
    <p:sldId id="330" r:id="rId4"/>
    <p:sldId id="283" r:id="rId5"/>
    <p:sldId id="274" r:id="rId6"/>
    <p:sldId id="324" r:id="rId7"/>
    <p:sldId id="328" r:id="rId8"/>
    <p:sldId id="334" r:id="rId9"/>
    <p:sldId id="306" r:id="rId10"/>
    <p:sldId id="335" r:id="rId11"/>
    <p:sldId id="331" r:id="rId12"/>
    <p:sldId id="326" r:id="rId13"/>
    <p:sldId id="327" r:id="rId14"/>
    <p:sldId id="311" r:id="rId15"/>
    <p:sldId id="312" r:id="rId16"/>
    <p:sldId id="307" r:id="rId17"/>
    <p:sldId id="337" r:id="rId18"/>
    <p:sldId id="338" r:id="rId19"/>
    <p:sldId id="339" r:id="rId20"/>
    <p:sldId id="309" r:id="rId21"/>
    <p:sldId id="318" r:id="rId22"/>
    <p:sldId id="342" r:id="rId23"/>
    <p:sldId id="314" r:id="rId24"/>
    <p:sldId id="315" r:id="rId25"/>
    <p:sldId id="316" r:id="rId26"/>
    <p:sldId id="317" r:id="rId27"/>
    <p:sldId id="319" r:id="rId28"/>
    <p:sldId id="320" r:id="rId29"/>
    <p:sldId id="290" r:id="rId30"/>
    <p:sldId id="321" r:id="rId31"/>
    <p:sldId id="322" r:id="rId32"/>
    <p:sldId id="341" r:id="rId33"/>
    <p:sldId id="340" r:id="rId34"/>
    <p:sldId id="343" r:id="rId35"/>
    <p:sldId id="323" r:id="rId3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2" autoAdjust="0"/>
    <p:restoredTop sz="94660"/>
  </p:normalViewPr>
  <p:slideViewPr>
    <p:cSldViewPr>
      <p:cViewPr varScale="1">
        <p:scale>
          <a:sx n="111" d="100"/>
          <a:sy n="111" d="100"/>
        </p:scale>
        <p:origin x="51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9" d="100"/>
          <a:sy n="49" d="100"/>
        </p:scale>
        <p:origin x="1842" y="60"/>
      </p:cViewPr>
      <p:guideLst/>
    </p:cSldViewPr>
  </p:notes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4841CAF-A07E-41D8-BD8F-52F73295D5F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188BD95-FBAB-4D16-BD86-CE51C950709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A3847C-6236-49F0-8959-82DC0EBC11ED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7E1B677-B06C-4E64-BFEC-82AE7D552D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768CD68-BDDA-40E2-B24A-A8ACE53D9EB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08E3F0-51D1-4467-BF31-1BD72ECE43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8021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hyperlink" Target="https://presentation-creation.ru/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240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127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479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EEB5F3-46D5-4827-9176-87B3ED4087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000" y="684000"/>
            <a:ext cx="7065000" cy="1305000"/>
          </a:xfrm>
        </p:spPr>
        <p:txBody>
          <a:bodyPr anchor="b"/>
          <a:lstStyle>
            <a:lvl1pPr algn="ctr">
              <a:defRPr sz="6000" b="1">
                <a:solidFill>
                  <a:schemeClr val="accent1"/>
                </a:solidFill>
                <a:effectLst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77532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CF96D8-8510-4EF3-B422-332DC57E5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3007763-0BB5-4DD5-BC47-1C50AB65A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048DF2C-669A-4DCA-8793-1F7410D7F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933E309-0F6F-484F-98FA-46AB4551E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06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450B3A33-03F4-4866-B517-A54DC8904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1000" y="189000"/>
            <a:ext cx="9075600" cy="1325563"/>
          </a:xfrm>
        </p:spPr>
        <p:txBody>
          <a:bodyPr>
            <a:normAutofit/>
          </a:bodyPr>
          <a:lstStyle>
            <a:lvl1pPr>
              <a:defRPr sz="6000" b="1">
                <a:solidFill>
                  <a:schemeClr val="accent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17031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Заголовок и объек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1F919D-1603-4E3D-95FD-FB1F4E055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C8CEC0-0D0B-453B-8963-A2AED8FB3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71000" y="6356350"/>
            <a:ext cx="7650000" cy="365126"/>
          </a:xfrm>
        </p:spPr>
        <p:txBody>
          <a:bodyPr/>
          <a:lstStyle/>
          <a:p>
            <a:r>
              <a:rPr lang="ru-RU" dirty="0"/>
              <a:t>Шаблоны презентаций с сайта </a:t>
            </a:r>
            <a:r>
              <a:rPr lang="en-US" dirty="0">
                <a:hlinkClick r:id="rId2"/>
              </a:rPr>
              <a:t>presentation-creation.ru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137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E9EA4-569D-4E6E-A411-71CBBF115680}" type="datetimeFigureOut">
              <a:rPr lang="ru-RU" smtClean="0"/>
              <a:t>16.10.2023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89BCA-DB7A-476B-8D4C-6B0CE12A35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1444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268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84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05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790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631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216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9DCA0-1BB0-4A78-B9FD-CBA4791AF177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88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9DCA0-1BB0-4A78-B9FD-CBA4791AF177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41388-63F8-4FEC-99A6-4E4A5CF5E8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746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60" r:id="rId13"/>
    <p:sldLayoutId id="2147483662" r:id="rId14"/>
    <p:sldLayoutId id="2147483663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ge.midural.ru/oge.html" TargetMode="External"/><Relationship Id="rId2" Type="http://schemas.openxmlformats.org/officeDocument/2006/relationships/hyperlink" Target="https://fipi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hyperlink" Target="http://www.gia.edu.ru/" TargetMode="External"/><Relationship Id="rId4" Type="http://schemas.openxmlformats.org/officeDocument/2006/relationships/hyperlink" Target="https://&#1096;&#1082;&#1086;&#1083;&#1072;11&#1077;&#1082;&#1072;&#1090;&#1077;&#1088;&#1080;&#1085;&#1073;&#1091;&#1088;&#1075;.&#1088;&#1092;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9DE0BE0-A2C4-4428-86D8-D9DE377D54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14000"/>
            <a:ext cx="6096000" cy="3870000"/>
          </a:xfrm>
        </p:spPr>
        <p:txBody>
          <a:bodyPr>
            <a:normAutofit fontScale="90000"/>
          </a:bodyPr>
          <a:lstStyle/>
          <a:p>
            <a:r>
              <a:rPr lang="ru-RU" sz="5400" dirty="0" smtClean="0">
                <a:solidFill>
                  <a:srgbClr val="0070C0"/>
                </a:solidFill>
                <a:cs typeface="MoolBoran" panose="020B0100010101010101" pitchFamily="34" charset="0"/>
              </a:rPr>
              <a:t>ГИА-2024 </a:t>
            </a:r>
            <a:br>
              <a:rPr lang="ru-RU" sz="5400" dirty="0" smtClean="0">
                <a:solidFill>
                  <a:srgbClr val="0070C0"/>
                </a:solidFill>
                <a:cs typeface="MoolBoran" panose="020B0100010101010101" pitchFamily="34" charset="0"/>
              </a:rPr>
            </a:br>
            <a:r>
              <a:rPr lang="ru-RU" sz="5400" dirty="0" smtClean="0">
                <a:solidFill>
                  <a:srgbClr val="0070C0"/>
                </a:solidFill>
                <a:cs typeface="MoolBoran" panose="020B0100010101010101" pitchFamily="34" charset="0"/>
              </a:rPr>
              <a:t>по образовательным программам основного общего образования</a:t>
            </a:r>
            <a:endParaRPr lang="ru-RU" sz="5400" dirty="0">
              <a:solidFill>
                <a:srgbClr val="0070C0"/>
              </a:solidFill>
              <a:cs typeface="MoolBoran" panose="020B0100010101010101" pitchFamily="34" charset="0"/>
            </a:endParaRPr>
          </a:p>
        </p:txBody>
      </p:sp>
      <p:pic>
        <p:nvPicPr>
          <p:cNvPr id="3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85025" y="0"/>
            <a:ext cx="2223884" cy="2124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1784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Допуск к </a:t>
            </a:r>
            <a:r>
              <a:rPr lang="ru-RU" b="1" dirty="0" smtClean="0">
                <a:solidFill>
                  <a:srgbClr val="FF0000"/>
                </a:solidFill>
              </a:rPr>
              <a:t>ГИА-9  (защита </a:t>
            </a:r>
            <a:r>
              <a:rPr lang="ru-RU" b="1" dirty="0">
                <a:solidFill>
                  <a:srgbClr val="FF0000"/>
                </a:solidFill>
              </a:rPr>
              <a:t>итогового индивидуального </a:t>
            </a:r>
            <a:r>
              <a:rPr lang="ru-RU" b="1" dirty="0" smtClean="0">
                <a:solidFill>
                  <a:srgbClr val="FF0000"/>
                </a:solidFill>
              </a:rPr>
              <a:t>проекта)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61000" y="1690688"/>
            <a:ext cx="4927902" cy="4351338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60544" y="2754000"/>
            <a:ext cx="513555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21 октября 2023 г.</a:t>
            </a:r>
            <a:endParaRPr lang="ru-RU" sz="6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710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1000" y="-167109"/>
            <a:ext cx="10215000" cy="2011362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rgbClr val="FF0000"/>
                </a:solidFill>
              </a:rPr>
              <a:t>Допуск к ГИА-9 (итоговое собеседование по русскому языку):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>
          <a:xfrm>
            <a:off x="201000" y="1438358"/>
            <a:ext cx="11700000" cy="4675202"/>
          </a:xfrm>
        </p:spPr>
        <p:txBody>
          <a:bodyPr>
            <a:normAutofit/>
          </a:bodyPr>
          <a:lstStyle/>
          <a:p>
            <a:pPr algn="just"/>
            <a:r>
              <a:rPr lang="ru-RU" altLang="ru-RU" sz="3200" dirty="0" smtClean="0">
                <a:cs typeface="Times New Roman" panose="02020603050405020304" pitchFamily="18" charset="0"/>
              </a:rPr>
              <a:t>Сроки проведения</a:t>
            </a:r>
          </a:p>
          <a:p>
            <a:pPr marL="0" indent="0" algn="just">
              <a:buNone/>
            </a:pPr>
            <a:r>
              <a:rPr lang="ru-RU" altLang="ru-RU" sz="3200" dirty="0" smtClean="0">
                <a:cs typeface="Times New Roman" panose="02020603050405020304" pitchFamily="18" charset="0"/>
              </a:rPr>
              <a:t>1</a:t>
            </a:r>
            <a:r>
              <a:rPr lang="ru-RU" altLang="ru-RU" sz="3200" dirty="0">
                <a:cs typeface="Times New Roman" panose="02020603050405020304" pitchFamily="18" charset="0"/>
              </a:rPr>
              <a:t>) основной срок (вторая среда февраля) – </a:t>
            </a:r>
            <a:r>
              <a:rPr lang="ru-RU" altLang="ru-RU" sz="3200" b="1" dirty="0">
                <a:solidFill>
                  <a:srgbClr val="FF0000"/>
                </a:solidFill>
                <a:cs typeface="Times New Roman" panose="02020603050405020304" pitchFamily="18" charset="0"/>
              </a:rPr>
              <a:t>14 февраля </a:t>
            </a:r>
            <a:r>
              <a:rPr lang="ru-RU" altLang="ru-RU" sz="3200" b="1" dirty="0">
                <a:cs typeface="Times New Roman" panose="02020603050405020304" pitchFamily="18" charset="0"/>
              </a:rPr>
              <a:t>2024 года</a:t>
            </a:r>
            <a:endParaRPr lang="ru-RU" altLang="ru-RU" sz="32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altLang="ru-RU" sz="3200" dirty="0">
                <a:cs typeface="Times New Roman" panose="02020603050405020304" pitchFamily="18" charset="0"/>
              </a:rPr>
              <a:t>2) дополнительный срок 1 (вторая рабочая среда марта) – </a:t>
            </a:r>
            <a:endParaRPr lang="ru-RU" altLang="ru-RU" sz="3200" dirty="0" smtClean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altLang="ru-RU" sz="3200" b="1" dirty="0" smtClean="0">
                <a:cs typeface="Times New Roman" panose="02020603050405020304" pitchFamily="18" charset="0"/>
              </a:rPr>
              <a:t>13 </a:t>
            </a:r>
            <a:r>
              <a:rPr lang="ru-RU" altLang="ru-RU" sz="3200" b="1" dirty="0">
                <a:cs typeface="Times New Roman" panose="02020603050405020304" pitchFamily="18" charset="0"/>
              </a:rPr>
              <a:t>марта 2024 года</a:t>
            </a:r>
            <a:endParaRPr lang="ru-RU" altLang="ru-RU" sz="3200" dirty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altLang="ru-RU" sz="3200" dirty="0">
                <a:cs typeface="Times New Roman" panose="02020603050405020304" pitchFamily="18" charset="0"/>
              </a:rPr>
              <a:t>3) дополнительный срок 2 (третий понедельник апреля) – </a:t>
            </a:r>
            <a:endParaRPr lang="ru-RU" altLang="ru-RU" sz="3200" dirty="0" smtClean="0"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altLang="ru-RU" sz="3200" b="1" dirty="0" smtClean="0">
                <a:cs typeface="Times New Roman" panose="02020603050405020304" pitchFamily="18" charset="0"/>
              </a:rPr>
              <a:t>15 </a:t>
            </a:r>
            <a:r>
              <a:rPr lang="ru-RU" altLang="ru-RU" sz="3200" b="1" dirty="0">
                <a:cs typeface="Times New Roman" panose="02020603050405020304" pitchFamily="18" charset="0"/>
              </a:rPr>
              <a:t>апреля 2024 </a:t>
            </a:r>
            <a:r>
              <a:rPr lang="ru-RU" altLang="ru-RU" sz="3200" b="1" dirty="0" smtClean="0">
                <a:cs typeface="Times New Roman" panose="02020603050405020304" pitchFamily="18" charset="0"/>
              </a:rPr>
              <a:t>года</a:t>
            </a:r>
          </a:p>
          <a:p>
            <a:r>
              <a:rPr lang="ru-RU" sz="3200" dirty="0" smtClean="0"/>
              <a:t>Место проведения – МАОУ СОШ №11</a:t>
            </a:r>
          </a:p>
          <a:p>
            <a:r>
              <a:rPr lang="ru-RU" sz="3200" dirty="0" smtClean="0"/>
              <a:t>Организаторы и эксперты – учителя МАОУ СОШ №11</a:t>
            </a:r>
          </a:p>
          <a:p>
            <a:pPr marL="0" indent="0" algn="just">
              <a:buNone/>
            </a:pPr>
            <a:endParaRPr lang="ru-RU" alt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altLang="ru-RU" sz="3200" dirty="0"/>
          </a:p>
        </p:txBody>
      </p:sp>
      <p:pic>
        <p:nvPicPr>
          <p:cNvPr id="4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1505999" cy="14383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9066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1000" y="365125"/>
            <a:ext cx="8542800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Итоговое собеседование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46000" y="1584000"/>
            <a:ext cx="11946000" cy="4637963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tx1"/>
                </a:solidFill>
              </a:rPr>
              <a:t>При себе иметь: паспорт и черную </a:t>
            </a:r>
            <a:r>
              <a:rPr lang="ru-RU" sz="3600" dirty="0" err="1" smtClean="0">
                <a:solidFill>
                  <a:schemeClr val="tx1"/>
                </a:solidFill>
              </a:rPr>
              <a:t>гелевую</a:t>
            </a:r>
            <a:r>
              <a:rPr lang="ru-RU" sz="3600" dirty="0" smtClean="0">
                <a:solidFill>
                  <a:schemeClr val="tx1"/>
                </a:solidFill>
              </a:rPr>
              <a:t> ручку</a:t>
            </a:r>
          </a:p>
          <a:p>
            <a:r>
              <a:rPr lang="ru-RU" sz="3600" dirty="0" smtClean="0">
                <a:solidFill>
                  <a:schemeClr val="tx1"/>
                </a:solidFill>
              </a:rPr>
              <a:t>Продолжительность – 15 минут (для детей с ОВЗ + 30мин)</a:t>
            </a:r>
          </a:p>
          <a:p>
            <a:r>
              <a:rPr lang="ru-RU" sz="3600" dirty="0" smtClean="0">
                <a:solidFill>
                  <a:schemeClr val="tx1"/>
                </a:solidFill>
              </a:rPr>
              <a:t>В процессе собеседования ведется аудиозапись, которая затем передается в РЦОИ. 10% записей подвергаются перепроверке.</a:t>
            </a:r>
          </a:p>
          <a:p>
            <a:r>
              <a:rPr lang="ru-RU" sz="3600" dirty="0" smtClean="0">
                <a:solidFill>
                  <a:schemeClr val="tx1"/>
                </a:solidFill>
              </a:rPr>
              <a:t>Оценка по критериям, отметка «зачет»/ «незачет»</a:t>
            </a:r>
          </a:p>
          <a:p>
            <a:r>
              <a:rPr lang="ru-RU" sz="3600" dirty="0" smtClean="0">
                <a:solidFill>
                  <a:schemeClr val="tx1"/>
                </a:solidFill>
              </a:rPr>
              <a:t>Апелляция не предусмотрена, только перепроверка</a:t>
            </a: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6000" y="144000"/>
            <a:ext cx="1280999" cy="12234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75719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1000" y="133907"/>
            <a:ext cx="86175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Структура итогового собеседования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03500" y="1377415"/>
            <a:ext cx="11385000" cy="4097963"/>
          </a:xfrm>
        </p:spPr>
        <p:txBody>
          <a:bodyPr>
            <a:noAutofit/>
          </a:bodyPr>
          <a:lstStyle/>
          <a:p>
            <a:pPr marL="742950" indent="-742950">
              <a:buAutoNum type="arabicPeriod"/>
            </a:pPr>
            <a:r>
              <a:rPr lang="ru-RU" sz="4000" dirty="0" smtClean="0">
                <a:solidFill>
                  <a:schemeClr val="tx1"/>
                </a:solidFill>
              </a:rPr>
              <a:t>Чтение текста вслух</a:t>
            </a:r>
          </a:p>
          <a:p>
            <a:pPr marL="742950" indent="-742950">
              <a:buAutoNum type="arabicPeriod"/>
            </a:pPr>
            <a:r>
              <a:rPr lang="ru-RU" sz="4000" dirty="0" smtClean="0">
                <a:solidFill>
                  <a:schemeClr val="tx1"/>
                </a:solidFill>
              </a:rPr>
              <a:t>Пересказ прочитанного текста с включением предложенного высказывания</a:t>
            </a:r>
          </a:p>
          <a:p>
            <a:pPr marL="742950" indent="-742950">
              <a:buAutoNum type="arabicPeriod"/>
            </a:pPr>
            <a:r>
              <a:rPr lang="ru-RU" sz="4000" dirty="0" smtClean="0">
                <a:solidFill>
                  <a:schemeClr val="tx1"/>
                </a:solidFill>
              </a:rPr>
              <a:t>Монологическое высказывание по одной из предложенных тем</a:t>
            </a:r>
          </a:p>
          <a:p>
            <a:pPr marL="742950" indent="-742950">
              <a:buAutoNum type="arabicPeriod"/>
            </a:pPr>
            <a:r>
              <a:rPr lang="ru-RU" sz="4000" dirty="0" smtClean="0">
                <a:solidFill>
                  <a:schemeClr val="tx1"/>
                </a:solidFill>
              </a:rPr>
              <a:t>Диалог с экзаменатором-собеседником</a:t>
            </a: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27501" y="133907"/>
            <a:ext cx="1460999" cy="139537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03500" y="5274000"/>
            <a:ext cx="11610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</a:rPr>
              <a:t>Экзаменуемый получает </a:t>
            </a:r>
            <a:r>
              <a:rPr lang="ru-RU" sz="3200" b="1" dirty="0" smtClean="0">
                <a:solidFill>
                  <a:srgbClr val="FF0000"/>
                </a:solidFill>
              </a:rPr>
              <a:t>«зачет» </a:t>
            </a:r>
            <a:r>
              <a:rPr lang="ru-RU" sz="3200" dirty="0">
                <a:solidFill>
                  <a:srgbClr val="FF0000"/>
                </a:solidFill>
              </a:rPr>
              <a:t>в случае, если за выполнение работы он набрал 10 или более баллов </a:t>
            </a:r>
            <a:r>
              <a:rPr lang="ru-RU" sz="3200" dirty="0" smtClean="0">
                <a:solidFill>
                  <a:srgbClr val="FF0000"/>
                </a:solidFill>
              </a:rPr>
              <a:t>(20мах)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880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1000" y="365125"/>
            <a:ext cx="87228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Сроки и место подачи заявлений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651000" y="1584000"/>
            <a:ext cx="11541000" cy="4500000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ru-RU" sz="5400" dirty="0" smtClean="0">
                <a:solidFill>
                  <a:schemeClr val="tx1"/>
                </a:solidFill>
              </a:rPr>
              <a:t> Заявление на участие в итоговом собеседовании по русскому языку – декабрь 2023 в МАОУ СОШ №11</a:t>
            </a:r>
          </a:p>
          <a:p>
            <a:pPr marL="0" indent="0">
              <a:buNone/>
            </a:pPr>
            <a:endParaRPr lang="ru-RU" sz="1200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ru-RU" sz="5400" dirty="0" smtClean="0">
                <a:solidFill>
                  <a:schemeClr val="tx1"/>
                </a:solidFill>
              </a:rPr>
              <a:t> Заявление на участие в ОГЭ (ГВЭ) – до 1 марта 2024 года включительно</a:t>
            </a:r>
            <a:endParaRPr lang="ru-RU" sz="54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000" y="144000"/>
            <a:ext cx="1370999" cy="13094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39868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1000" y="365125"/>
            <a:ext cx="8902800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Изменение выбора предметов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94898" y="1571506"/>
            <a:ext cx="11901000" cy="4097963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ru-RU" sz="5400" dirty="0" smtClean="0">
                <a:solidFill>
                  <a:schemeClr val="tx1"/>
                </a:solidFill>
              </a:rPr>
              <a:t>Выбор предметов МОЖНО изменить до 1 марта включительно</a:t>
            </a:r>
          </a:p>
          <a:p>
            <a:pPr>
              <a:buFontTx/>
              <a:buChar char="-"/>
            </a:pPr>
            <a:r>
              <a:rPr lang="ru-RU" sz="5400" dirty="0" smtClean="0">
                <a:solidFill>
                  <a:schemeClr val="tx1"/>
                </a:solidFill>
              </a:rPr>
              <a:t>После 1 марта – ТОЛЬКО при наличии уважительных причин, </a:t>
            </a:r>
            <a:r>
              <a:rPr lang="ru-RU" sz="5400" u="sng" dirty="0" smtClean="0">
                <a:solidFill>
                  <a:schemeClr val="tx1"/>
                </a:solidFill>
              </a:rPr>
              <a:t>подтвержденных документально! </a:t>
            </a:r>
            <a:r>
              <a:rPr lang="ru-RU" sz="4000" noProof="1">
                <a:solidFill>
                  <a:srgbClr val="FF0000"/>
                </a:solidFill>
                <a:cs typeface="Times New Roman" panose="02020603050405020304" pitchFamily="18" charset="0"/>
              </a:rPr>
              <a:t>Заявление подается не позднее чем за </a:t>
            </a:r>
            <a:r>
              <a:rPr lang="ru-RU" sz="4000" noProof="1" smtClean="0">
                <a:solidFill>
                  <a:srgbClr val="FF0000"/>
                </a:solidFill>
                <a:cs typeface="Times New Roman" panose="02020603050405020304" pitchFamily="18" charset="0"/>
              </a:rPr>
              <a:t>2 недели </a:t>
            </a:r>
            <a:r>
              <a:rPr lang="ru-RU" sz="4000" noProof="1">
                <a:solidFill>
                  <a:srgbClr val="FF0000"/>
                </a:solidFill>
                <a:cs typeface="Times New Roman" panose="02020603050405020304" pitchFamily="18" charset="0"/>
              </a:rPr>
              <a:t>до начала соответствующих экзаменов </a:t>
            </a:r>
          </a:p>
          <a:p>
            <a:pPr>
              <a:buFontTx/>
              <a:buChar char="-"/>
            </a:pPr>
            <a:endParaRPr lang="ru-RU" sz="5400" u="sng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endParaRPr lang="ru-RU" sz="54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1000" y="0"/>
            <a:ext cx="1640999" cy="15672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27566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6000" y="365125"/>
            <a:ext cx="8317800" cy="1325563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Расписание ГИА-2024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000" y="189000"/>
            <a:ext cx="1235999" cy="1180485"/>
          </a:xfrm>
          <a:prstGeom prst="rect">
            <a:avLst/>
          </a:prstGeom>
          <a:noFill/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alt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4000" dirty="0" smtClean="0">
                <a:cs typeface="Times New Roman" panose="02020603050405020304" pitchFamily="18" charset="0"/>
              </a:rPr>
              <a:t>Единое </a:t>
            </a:r>
            <a:r>
              <a:rPr lang="ru-RU" altLang="ru-RU" sz="4000" dirty="0">
                <a:cs typeface="Times New Roman" panose="02020603050405020304" pitchFamily="18" charset="0"/>
              </a:rPr>
              <a:t>для всех </a:t>
            </a:r>
            <a:r>
              <a:rPr lang="ru-RU" altLang="ru-RU" sz="4000" b="1" dirty="0">
                <a:cs typeface="Times New Roman" panose="02020603050405020304" pitchFamily="18" charset="0"/>
              </a:rPr>
              <a:t>расписание</a:t>
            </a:r>
            <a:r>
              <a:rPr lang="ru-RU" altLang="ru-RU" sz="4000" dirty="0">
                <a:cs typeface="Times New Roman" panose="02020603050405020304" pitchFamily="18" charset="0"/>
              </a:rPr>
              <a:t> ГИА-9 и </a:t>
            </a:r>
            <a:r>
              <a:rPr lang="ru-RU" altLang="ru-RU" sz="4000" b="1" dirty="0">
                <a:cs typeface="Times New Roman" panose="02020603050405020304" pitchFamily="18" charset="0"/>
              </a:rPr>
              <a:t>продолжительность экзаменов </a:t>
            </a:r>
            <a:r>
              <a:rPr lang="ru-RU" altLang="ru-RU" sz="4000" dirty="0">
                <a:cs typeface="Times New Roman" panose="02020603050405020304" pitchFamily="18" charset="0"/>
              </a:rPr>
              <a:t>по каждому образовательному предмету ежегодно устанавливает соответствующий приказ Министерства </a:t>
            </a:r>
            <a:r>
              <a:rPr lang="ru-RU" altLang="ru-RU" sz="4000" dirty="0" smtClean="0">
                <a:cs typeface="Times New Roman" panose="02020603050405020304" pitchFamily="18" charset="0"/>
              </a:rPr>
              <a:t>просвещения Российской </a:t>
            </a:r>
            <a:r>
              <a:rPr lang="ru-RU" altLang="ru-RU" sz="4000" dirty="0">
                <a:cs typeface="Times New Roman" panose="02020603050405020304" pitchFamily="18" charset="0"/>
              </a:rPr>
              <a:t>Федерации. </a:t>
            </a:r>
          </a:p>
        </p:txBody>
      </p:sp>
    </p:spTree>
    <p:extLst>
      <p:ext uri="{BB962C8B-B14F-4D97-AF65-F5344CB8AC3E}">
        <p14:creationId xmlns:p14="http://schemas.microsoft.com/office/powerpoint/2010/main" val="120060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6000" y="189000"/>
            <a:ext cx="9570600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Продолжительность экзаменов</a:t>
            </a:r>
            <a:endParaRPr lang="ru-RU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/>
          </p:nvPr>
        </p:nvGraphicFramePr>
        <p:xfrm>
          <a:off x="291000" y="1764000"/>
          <a:ext cx="11685600" cy="45720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9180000">
                  <a:extLst>
                    <a:ext uri="{9D8B030D-6E8A-4147-A177-3AD203B41FA5}">
                      <a16:colId xmlns:a16="http://schemas.microsoft.com/office/drawing/2014/main" val="2155784785"/>
                    </a:ext>
                  </a:extLst>
                </a:gridCol>
                <a:gridCol w="2505600">
                  <a:extLst>
                    <a:ext uri="{9D8B030D-6E8A-4147-A177-3AD203B41FA5}">
                      <a16:colId xmlns:a16="http://schemas.microsoft.com/office/drawing/2014/main" val="12637767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3600" b="1" dirty="0" smtClean="0"/>
                        <a:t>Математика, русский язык, литература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3600" b="1" dirty="0" smtClean="0"/>
                        <a:t>3ч 55мин</a:t>
                      </a:r>
                      <a:endParaRPr lang="ru-RU" sz="3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53654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3600" b="1" dirty="0" smtClean="0"/>
                        <a:t>Физика, обществознание, история, химия 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3600" b="1" dirty="0" smtClean="0"/>
                        <a:t>3 часа</a:t>
                      </a:r>
                      <a:endParaRPr lang="ru-RU" sz="3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99069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3600" b="1" dirty="0" smtClean="0"/>
                        <a:t>Информатика, география, биология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3600" b="1" dirty="0" smtClean="0"/>
                        <a:t>2ч 30мин</a:t>
                      </a:r>
                      <a:endParaRPr lang="ru-RU" sz="3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22398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3600" b="1" dirty="0" smtClean="0"/>
                        <a:t>Иностранный язык (письменная часть)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3600" b="1" dirty="0" smtClean="0"/>
                        <a:t>2 часа</a:t>
                      </a:r>
                      <a:endParaRPr lang="ru-RU" sz="3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70540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3600" b="1" dirty="0" smtClean="0"/>
                        <a:t>Иностранный язык (устная часть)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3600" b="1" dirty="0" smtClean="0"/>
                        <a:t>15 мин</a:t>
                      </a:r>
                      <a:endParaRPr lang="ru-RU" sz="3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0582922"/>
                  </a:ext>
                </a:extLst>
              </a:tr>
            </a:tbl>
          </a:graphicData>
        </a:graphic>
      </p:graphicFrame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1"/>
            <a:ext cx="1640999" cy="15022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1373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0236" y="279000"/>
            <a:ext cx="9075600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Особенности проведения некоторых экзаменов</a:t>
            </a:r>
            <a:endParaRPr lang="ru-RU" b="1" dirty="0">
              <a:solidFill>
                <a:srgbClr val="FF000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7301344"/>
              </p:ext>
            </p:extLst>
          </p:nvPr>
        </p:nvGraphicFramePr>
        <p:xfrm>
          <a:off x="291000" y="1653611"/>
          <a:ext cx="11654512" cy="521208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265751">
                  <a:extLst>
                    <a:ext uri="{9D8B030D-6E8A-4147-A177-3AD203B41FA5}">
                      <a16:colId xmlns:a16="http://schemas.microsoft.com/office/drawing/2014/main" val="1841219878"/>
                    </a:ext>
                  </a:extLst>
                </a:gridCol>
                <a:gridCol w="9388761">
                  <a:extLst>
                    <a:ext uri="{9D8B030D-6E8A-4147-A177-3AD203B41FA5}">
                      <a16:colId xmlns:a16="http://schemas.microsoft.com/office/drawing/2014/main" val="29993878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b="0" dirty="0" err="1" smtClean="0"/>
                        <a:t>Рус.язык</a:t>
                      </a:r>
                      <a:endParaRPr lang="ru-RU" sz="2400" b="0" dirty="0" smtClean="0"/>
                    </a:p>
                    <a:p>
                      <a:r>
                        <a:rPr lang="ru-RU" sz="2400" b="0" dirty="0" err="1" smtClean="0"/>
                        <a:t>Иностр.язык</a:t>
                      </a:r>
                      <a:endParaRPr lang="ru-RU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Средства записи и воспроизведения аудиозаписи</a:t>
                      </a:r>
                      <a:endParaRPr lang="ru-RU" sz="2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97238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Химия</a:t>
                      </a:r>
                    </a:p>
                    <a:p>
                      <a:r>
                        <a:rPr lang="ru-RU" sz="2400" b="0" dirty="0" smtClean="0"/>
                        <a:t>Физика </a:t>
                      </a:r>
                      <a:endParaRPr lang="ru-RU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Оборудование для практической части</a:t>
                      </a:r>
                    </a:p>
                    <a:p>
                      <a:r>
                        <a:rPr lang="ru-RU" sz="2400" b="0" dirty="0" smtClean="0">
                          <a:solidFill>
                            <a:srgbClr val="FF0000"/>
                          </a:solidFill>
                        </a:rPr>
                        <a:t>(разрешение родителей для выполнения </a:t>
                      </a:r>
                      <a:r>
                        <a:rPr lang="ru-RU" sz="2400" b="0" dirty="0" err="1" smtClean="0">
                          <a:solidFill>
                            <a:srgbClr val="FF0000"/>
                          </a:solidFill>
                        </a:rPr>
                        <a:t>практ.части</a:t>
                      </a:r>
                      <a:r>
                        <a:rPr lang="ru-RU" sz="2400" b="0" dirty="0" smtClean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ru-RU" sz="24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2315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Информатика</a:t>
                      </a:r>
                      <a:endParaRPr lang="ru-RU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Компьютерная техника</a:t>
                      </a:r>
                      <a:r>
                        <a:rPr lang="ru-RU" sz="2400" b="0" baseline="0" dirty="0" smtClean="0"/>
                        <a:t> (</a:t>
                      </a:r>
                      <a:r>
                        <a:rPr lang="ru-RU" sz="2400" b="0" baseline="0" dirty="0" err="1" smtClean="0"/>
                        <a:t>практ.часть</a:t>
                      </a:r>
                      <a:r>
                        <a:rPr lang="ru-RU" sz="2400" b="0" baseline="0" dirty="0" smtClean="0"/>
                        <a:t>)</a:t>
                      </a:r>
                      <a:endParaRPr lang="ru-RU" sz="2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0241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Русский язык</a:t>
                      </a:r>
                      <a:endParaRPr lang="ru-RU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Орфографический словарь</a:t>
                      </a:r>
                      <a:endParaRPr lang="ru-RU" sz="2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27758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Химия </a:t>
                      </a:r>
                      <a:endParaRPr lang="ru-RU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rgbClr val="FF0000"/>
                          </a:solidFill>
                        </a:rPr>
                        <a:t>Непрограммируемый калькулятор, </a:t>
                      </a:r>
                      <a:r>
                        <a:rPr lang="ru-RU" sz="2400" b="0" dirty="0" err="1" smtClean="0">
                          <a:solidFill>
                            <a:schemeClr val="tx1"/>
                          </a:solidFill>
                        </a:rPr>
                        <a:t>периодич.система</a:t>
                      </a:r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, таблица растворимости</a:t>
                      </a:r>
                      <a:r>
                        <a:rPr lang="ru-RU" sz="2400" b="0" baseline="0" dirty="0" smtClean="0">
                          <a:solidFill>
                            <a:schemeClr val="tx1"/>
                          </a:solidFill>
                        </a:rPr>
                        <a:t> и </a:t>
                      </a:r>
                      <a:r>
                        <a:rPr lang="ru-RU" sz="2400" b="0" baseline="0" dirty="0" err="1" smtClean="0">
                          <a:solidFill>
                            <a:schemeClr val="tx1"/>
                          </a:solidFill>
                        </a:rPr>
                        <a:t>др.справочные</a:t>
                      </a:r>
                      <a:r>
                        <a:rPr lang="ru-RU" sz="2400" b="0" baseline="0" dirty="0" smtClean="0">
                          <a:solidFill>
                            <a:schemeClr val="tx1"/>
                          </a:solidFill>
                        </a:rPr>
                        <a:t> материалы</a:t>
                      </a:r>
                      <a:endParaRPr lang="ru-RU" sz="24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2545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География </a:t>
                      </a:r>
                      <a:endParaRPr lang="ru-RU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rgbClr val="FF0000"/>
                          </a:solidFill>
                        </a:rPr>
                        <a:t>Калькулятор, линейка, </a:t>
                      </a:r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атласы</a:t>
                      </a:r>
                      <a:r>
                        <a:rPr lang="ru-RU" sz="2400" b="0" baseline="0" dirty="0" smtClean="0">
                          <a:solidFill>
                            <a:schemeClr val="tx1"/>
                          </a:solidFill>
                        </a:rPr>
                        <a:t> 7-9кл</a:t>
                      </a:r>
                      <a:endParaRPr lang="ru-RU" sz="24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7213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Математика </a:t>
                      </a:r>
                      <a:endParaRPr lang="ru-RU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rgbClr val="FF0000"/>
                          </a:solidFill>
                        </a:rPr>
                        <a:t>Линейка, </a:t>
                      </a:r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справочные материалы</a:t>
                      </a:r>
                      <a:endParaRPr lang="ru-RU" sz="2400" b="0" u="sng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9526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Биология</a:t>
                      </a:r>
                      <a:endParaRPr lang="ru-RU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>
                          <a:solidFill>
                            <a:srgbClr val="FF0000"/>
                          </a:solidFill>
                        </a:rPr>
                        <a:t>Линейка,</a:t>
                      </a:r>
                      <a:r>
                        <a:rPr lang="ru-RU" sz="2400" b="0" baseline="0" dirty="0" smtClean="0">
                          <a:solidFill>
                            <a:srgbClr val="FF0000"/>
                          </a:solidFill>
                        </a:rPr>
                        <a:t> калькулятор</a:t>
                      </a:r>
                      <a:endParaRPr lang="ru-RU" sz="24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2486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Литература</a:t>
                      </a:r>
                      <a:endParaRPr lang="ru-RU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Полные тексты художественных произведений, сборники лирики</a:t>
                      </a:r>
                      <a:endParaRPr lang="ru-RU" sz="2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3130867"/>
                  </a:ext>
                </a:extLst>
              </a:tr>
            </a:tbl>
          </a:graphicData>
        </a:graphic>
      </p:graphicFrame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000" y="17966"/>
            <a:ext cx="1485000" cy="12002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10109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561000" y="1853999"/>
            <a:ext cx="11025000" cy="5364363"/>
          </a:xfrm>
        </p:spPr>
        <p:txBody>
          <a:bodyPr>
            <a:normAutofit/>
          </a:bodyPr>
          <a:lstStyle/>
          <a:p>
            <a:pPr marL="80963" indent="0" algn="just">
              <a:buNone/>
            </a:pPr>
            <a:r>
              <a:rPr lang="ru-RU" altLang="ru-RU" dirty="0"/>
              <a:t>        </a:t>
            </a:r>
            <a:r>
              <a:rPr lang="ru-RU" altLang="ru-RU" sz="3600" dirty="0" smtClean="0">
                <a:cs typeface="Times New Roman" panose="02020603050405020304" pitchFamily="18" charset="0"/>
              </a:rPr>
              <a:t>В продолжительность экзаменов по учебным предметам </a:t>
            </a:r>
            <a:r>
              <a:rPr lang="ru-RU" altLang="ru-RU" sz="3600" b="1" u="sng" dirty="0" smtClean="0">
                <a:cs typeface="Times New Roman" panose="02020603050405020304" pitchFamily="18" charset="0"/>
              </a:rPr>
              <a:t>не включается время</a:t>
            </a:r>
            <a:r>
              <a:rPr lang="ru-RU" altLang="ru-RU" sz="3600" dirty="0" smtClean="0">
                <a:cs typeface="Times New Roman" panose="02020603050405020304" pitchFamily="18" charset="0"/>
              </a:rPr>
              <a:t>, выделенное на подготовительные мероприятия (инструктаж обучающихся,  вскрытие пакетов с экзаменационными материалами, заполнение регистрационных полей экзаменационной работы, настройка технических средств).</a:t>
            </a:r>
            <a:endParaRPr lang="ru-RU" altLang="ru-RU" sz="3600" dirty="0" smtClean="0">
              <a:ea typeface="Aparajita" panose="020B0604020202020204" pitchFamily="34" charset="0"/>
              <a:cs typeface="Times New Roman" panose="02020603050405020304" pitchFamily="18" charset="0"/>
            </a:endParaRPr>
          </a:p>
          <a:p>
            <a:pPr marL="80963" indent="0" algn="ctr">
              <a:buNone/>
            </a:pPr>
            <a:r>
              <a:rPr lang="ru-RU" altLang="ru-RU" sz="3600" b="1" dirty="0" smtClean="0">
                <a:cs typeface="Aparajita" panose="020B0604020202020204" pitchFamily="34" charset="0"/>
              </a:rPr>
              <a:t>В аудиториях и штабе ППЭ ведется ВИДЕОНАБЛЮДЕНИЕ!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61000" y="324000"/>
            <a:ext cx="10260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600" b="1" dirty="0">
                <a:solidFill>
                  <a:srgbClr val="FF0000"/>
                </a:solidFill>
              </a:rPr>
              <a:t>Продолжительность проведения государственной итоговой аттестации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186794239"/>
      </p:ext>
    </p:extLst>
  </p:cSld>
  <p:clrMapOvr>
    <a:masterClrMapping/>
  </p:clrMapOvr>
  <p:transition>
    <p:wheel spokes="8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>
          <a:xfrm>
            <a:off x="471000" y="549000"/>
            <a:ext cx="10755000" cy="228600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altLang="ru-RU" sz="4000" dirty="0">
                <a:solidFill>
                  <a:srgbClr val="003F75"/>
                </a:solidFill>
                <a:latin typeface="Arial" pitchFamily="34" charset="0"/>
              </a:rPr>
              <a:t>Порядок и формы проведения государственной итоговой аттестации выпускников 9 классов </a:t>
            </a:r>
            <a:br>
              <a:rPr lang="ru-RU" altLang="ru-RU" sz="4000" dirty="0">
                <a:solidFill>
                  <a:srgbClr val="003F75"/>
                </a:solidFill>
                <a:latin typeface="Arial" pitchFamily="34" charset="0"/>
              </a:rPr>
            </a:br>
            <a:r>
              <a:rPr lang="ru-RU" altLang="ru-RU" sz="4000" dirty="0">
                <a:solidFill>
                  <a:srgbClr val="003F75"/>
                </a:solidFill>
                <a:latin typeface="Arial" pitchFamily="34" charset="0"/>
              </a:rPr>
              <a:t>в 2023-2024 учебном году</a:t>
            </a:r>
            <a:br>
              <a:rPr lang="ru-RU" altLang="ru-RU" sz="4000" dirty="0">
                <a:solidFill>
                  <a:srgbClr val="003F75"/>
                </a:solidFill>
                <a:latin typeface="Arial" pitchFamily="34" charset="0"/>
              </a:rPr>
            </a:br>
            <a:endParaRPr lang="ru-RU" altLang="ru-RU" sz="4000" dirty="0">
              <a:solidFill>
                <a:srgbClr val="003F75"/>
              </a:solidFill>
              <a:latin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3776" t="43977" r="5892" b="12046"/>
          <a:stretch/>
        </p:blipFill>
        <p:spPr>
          <a:xfrm>
            <a:off x="2968500" y="2709000"/>
            <a:ext cx="5760000" cy="353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88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6000" y="189000"/>
            <a:ext cx="9390600" cy="1325563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Особенности организационной схемы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ППЭ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81000" y="1719000"/>
            <a:ext cx="11592763" cy="4097963"/>
          </a:xfrm>
        </p:spPr>
        <p:txBody>
          <a:bodyPr>
            <a:noAutofit/>
          </a:bodyPr>
          <a:lstStyle/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ГИА проводится в ППЭ (другая школа, организаторы – учителя других школ)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ППЭ оборудованы металлоискателями, средствами наблюдения </a:t>
            </a:r>
            <a:r>
              <a:rPr lang="en-US" sz="3600" dirty="0" smtClean="0">
                <a:solidFill>
                  <a:schemeClr val="tx1"/>
                </a:solidFill>
              </a:rPr>
              <a:t>online</a:t>
            </a:r>
            <a:r>
              <a:rPr lang="ru-RU" sz="3600" dirty="0" smtClean="0">
                <a:solidFill>
                  <a:schemeClr val="tx1"/>
                </a:solidFill>
              </a:rPr>
              <a:t>, работают общественные наблюдатели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На территорию ППЭ допускаются только участники, должностные лица, участвующие в ГИА, общественные наблюдатели и СМИ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00" y="33226"/>
            <a:ext cx="1550999" cy="14813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36558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6000" y="234000"/>
            <a:ext cx="9165600" cy="1325563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Особенности организационной схемы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Аудитории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651000" y="1719000"/>
            <a:ext cx="11271000" cy="4097963"/>
          </a:xfrm>
        </p:spPr>
        <p:txBody>
          <a:bodyPr>
            <a:noAutofit/>
          </a:bodyPr>
          <a:lstStyle/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Вход по документу, удостоверяющему личность за 45 мин. до начала экзамена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Не более 15 участников, рассадка по одному участнику за партой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Рассадка участников производится автоматически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Не менее 2 организаторов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С собой ТОЛЬКО паспорт, черная </a:t>
            </a:r>
            <a:r>
              <a:rPr lang="ru-RU" sz="3600" dirty="0" err="1" smtClean="0">
                <a:solidFill>
                  <a:schemeClr val="tx1"/>
                </a:solidFill>
              </a:rPr>
              <a:t>гелевая</a:t>
            </a:r>
            <a:r>
              <a:rPr lang="ru-RU" sz="3600" dirty="0" smtClean="0">
                <a:solidFill>
                  <a:schemeClr val="tx1"/>
                </a:solidFill>
              </a:rPr>
              <a:t> ручка, разрешенные средства обучения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1632903" cy="15595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5190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000" y="189000"/>
            <a:ext cx="11229000" cy="11430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8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ea typeface="+mn-ea"/>
                <a:cs typeface="+mn-cs"/>
              </a:rPr>
              <a:t>Экзаменационная работа выполняется учениками самостоятельно,  задавать какие-либо вопросы по содержанию работы </a:t>
            </a:r>
            <a:r>
              <a:rPr lang="ru-RU" sz="2800" b="1" u="sng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ea typeface="+mn-ea"/>
                <a:cs typeface="+mn-cs"/>
              </a:rPr>
              <a:t>не </a:t>
            </a:r>
            <a:r>
              <a:rPr lang="ru-RU" sz="2800" b="1" u="sng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ea typeface="+mn-ea"/>
                <a:cs typeface="+mn-cs"/>
              </a:rPr>
              <a:t>разрешается</a:t>
            </a:r>
            <a:endParaRPr lang="ru-RU" u="sng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6000" y="1134986"/>
            <a:ext cx="12036000" cy="521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83210"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r>
              <a:rPr lang="ru-RU" sz="2400" b="1" i="1" dirty="0"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 </a:t>
            </a:r>
            <a:r>
              <a:rPr lang="ru-RU" sz="2800" b="1" i="1" dirty="0"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Во время проведения экзамена ученики </a:t>
            </a:r>
            <a:r>
              <a:rPr lang="ru-RU" sz="2800" b="1" i="1" u="sng" dirty="0"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</a:rPr>
              <a:t>не должны:</a:t>
            </a:r>
            <a:endParaRPr lang="ru-RU" sz="2800" b="1" u="sng" dirty="0">
              <a:solidFill>
                <a:srgbClr val="FF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65760" indent="-28321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/>
              <a:buChar char=""/>
              <a:defRPr/>
            </a:pPr>
            <a:r>
              <a:rPr lang="ru-RU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общаться друг с другом; </a:t>
            </a:r>
          </a:p>
          <a:p>
            <a:pPr marL="365760" indent="-28321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/>
              <a:buChar char=""/>
              <a:defRPr/>
            </a:pPr>
            <a:r>
              <a:rPr lang="ru-RU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свободно перемещаться по аудитории и ППЭ без указания организаторов;</a:t>
            </a:r>
          </a:p>
          <a:p>
            <a:pPr marL="365760" indent="-283210"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/>
              <a:buChar char=""/>
              <a:defRPr/>
            </a:pPr>
            <a:r>
              <a:rPr lang="ru-RU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пользоваться мобильными телефонами, электронно-вычислительными устройствами и справочными материалами </a:t>
            </a:r>
            <a:r>
              <a:rPr lang="ru-RU" sz="28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( </a:t>
            </a:r>
            <a:r>
              <a:rPr lang="ru-RU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за исключением утвержденных дополнительных устройств и </a:t>
            </a:r>
            <a:r>
              <a:rPr lang="ru-RU" sz="28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материалов). </a:t>
            </a:r>
          </a:p>
          <a:p>
            <a:pPr marL="365760" indent="-283210"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r>
              <a:rPr lang="ru-RU" sz="28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      При нарушении порядка проведения ГИА и отказе от его соблюдения организаторы </a:t>
            </a:r>
            <a:r>
              <a:rPr lang="ru-RU" sz="2800" b="1" u="sng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удаляют </a:t>
            </a:r>
            <a:r>
              <a:rPr lang="ru-RU" sz="28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участника ГИА с экзамена.</a:t>
            </a:r>
          </a:p>
          <a:p>
            <a:pPr marL="365760" indent="-283210"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r>
              <a:rPr lang="ru-RU" sz="2800" dirty="0">
                <a:latin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sz="28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ГЭК принимает решение об </a:t>
            </a:r>
            <a:r>
              <a:rPr lang="ru-RU" sz="2800" b="1" u="sng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аннулировании результатов </a:t>
            </a:r>
            <a:r>
              <a:rPr lang="ru-RU" sz="28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ГИА обучающегося по соответствующему учебному предмету.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89265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6000" y="365125"/>
            <a:ext cx="8227800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Возможные ситуации</a:t>
            </a:r>
            <a:endParaRPr lang="ru-RU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2033355"/>
              </p:ext>
            </p:extLst>
          </p:nvPr>
        </p:nvGraphicFramePr>
        <p:xfrm>
          <a:off x="133497" y="1539000"/>
          <a:ext cx="11969999" cy="49682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289011">
                  <a:extLst>
                    <a:ext uri="{9D8B030D-6E8A-4147-A177-3AD203B41FA5}">
                      <a16:colId xmlns:a16="http://schemas.microsoft.com/office/drawing/2014/main" val="192821514"/>
                    </a:ext>
                  </a:extLst>
                </a:gridCol>
                <a:gridCol w="4211779">
                  <a:extLst>
                    <a:ext uri="{9D8B030D-6E8A-4147-A177-3AD203B41FA5}">
                      <a16:colId xmlns:a16="http://schemas.microsoft.com/office/drawing/2014/main" val="597241900"/>
                    </a:ext>
                  </a:extLst>
                </a:gridCol>
                <a:gridCol w="5469209">
                  <a:extLst>
                    <a:ext uri="{9D8B030D-6E8A-4147-A177-3AD203B41FA5}">
                      <a16:colId xmlns:a16="http://schemas.microsoft.com/office/drawing/2014/main" val="1563378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Ситуация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Действия должностных лиц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Последствия  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13391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Обнаружение</a:t>
                      </a:r>
                      <a:r>
                        <a:rPr lang="ru-RU" sz="2800" baseline="0" dirty="0" smtClean="0"/>
                        <a:t> средств связи или шпаргалок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Удаление с экзамена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2800" dirty="0" smtClean="0"/>
                        <a:t>Лишение права пересдачи в текущем учебном году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2800" dirty="0" smtClean="0"/>
                        <a:t>Протокол об административном нарушении</a:t>
                      </a:r>
                      <a:r>
                        <a:rPr lang="ru-RU" sz="2800" baseline="0" dirty="0" smtClean="0"/>
                        <a:t> на родителей (штраф)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05373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Ухудшение самочувствия участника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Принятие</a:t>
                      </a:r>
                      <a:r>
                        <a:rPr lang="ru-RU" sz="2800" baseline="0" dirty="0" smtClean="0"/>
                        <a:t> решения МЕДРАБОТЕНИКОМ о прекращении экзамена по уважительной причине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2800" dirty="0" smtClean="0"/>
                        <a:t>Экзаменационная работа не проверяется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2800" dirty="0" smtClean="0"/>
                        <a:t>Экзамен пересдается</a:t>
                      </a:r>
                      <a:r>
                        <a:rPr lang="ru-RU" sz="2800" baseline="0" dirty="0" smtClean="0"/>
                        <a:t> в резервный день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3145192"/>
                  </a:ext>
                </a:extLst>
              </a:tr>
            </a:tbl>
          </a:graphicData>
        </a:graphic>
      </p:graphicFrame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497" y="99000"/>
            <a:ext cx="1640999" cy="13455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0170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1000" y="365125"/>
            <a:ext cx="65250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ВАЖНО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516000" y="1944000"/>
            <a:ext cx="11271000" cy="4097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400" dirty="0" smtClean="0">
                <a:solidFill>
                  <a:schemeClr val="tx1"/>
                </a:solidFill>
              </a:rPr>
              <a:t>Если в день экзамена у участника плохое самочувствие, необходимо посетить врача и получить СПРАВКУ.</a:t>
            </a:r>
          </a:p>
          <a:p>
            <a:pPr marL="0" indent="0">
              <a:buNone/>
            </a:pPr>
            <a:r>
              <a:rPr lang="ru-RU" sz="4400" dirty="0" smtClean="0">
                <a:solidFill>
                  <a:schemeClr val="tx1"/>
                </a:solidFill>
              </a:rPr>
              <a:t>Это необходимо для подачи заявления на пересдачу в резервный день.</a:t>
            </a:r>
            <a:endParaRPr lang="ru-RU" sz="44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000" y="99000"/>
            <a:ext cx="1505999" cy="14383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73026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00" y="365125"/>
            <a:ext cx="8857800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Порядок проведения экзамена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651000" y="1690688"/>
            <a:ext cx="11271000" cy="4097963"/>
          </a:xfrm>
        </p:spPr>
        <p:txBody>
          <a:bodyPr>
            <a:noAutofit/>
          </a:bodyPr>
          <a:lstStyle/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Обязательный инструктаж участников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Выдача индивидуальных комплектов КИМ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Заполнение бланков регистрации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Выполнение экзаменационной работы на черновике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Перенос ответов в бланки (сканируются СРАЗУ после завершения экзамена)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1640999" cy="15672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7438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6000" y="365125"/>
            <a:ext cx="74250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Апелляция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606000" y="1764000"/>
            <a:ext cx="11586000" cy="4457963"/>
          </a:xfrm>
        </p:spPr>
        <p:txBody>
          <a:bodyPr>
            <a:noAutofit/>
          </a:bodyPr>
          <a:lstStyle/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Апелляция о нарушении Порядка проведения ГИА (подается в день проведения экзамена до выхода участника из ППЭ)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Апелляция о несогласии с выставленными баллами (подается в школе в течение 2 дней после получения результатов). ВАЖНО: в день получения результатов поставить подпись в журнале ознакомления с результатами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5500" y="99000"/>
            <a:ext cx="1550999" cy="14813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18284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00" y="365125"/>
            <a:ext cx="88578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Неудовлетворительный результат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606000" y="1899000"/>
            <a:ext cx="10845000" cy="4097963"/>
          </a:xfrm>
        </p:spPr>
        <p:txBody>
          <a:bodyPr>
            <a:noAutofit/>
          </a:bodyPr>
          <a:lstStyle/>
          <a:p>
            <a:pPr marL="742950" indent="-742950">
              <a:buAutoNum type="arabicPeriod"/>
            </a:pPr>
            <a:r>
              <a:rPr lang="ru-RU" sz="4400" dirty="0" smtClean="0">
                <a:solidFill>
                  <a:schemeClr val="tx1"/>
                </a:solidFill>
              </a:rPr>
              <a:t>По одному или двум предметам – пересдача в резервные сроки (июнь-июль)</a:t>
            </a:r>
          </a:p>
          <a:p>
            <a:pPr marL="742950" indent="-742950">
              <a:buAutoNum type="arabicPeriod"/>
            </a:pPr>
            <a:r>
              <a:rPr lang="ru-RU" sz="4400" dirty="0" smtClean="0">
                <a:solidFill>
                  <a:schemeClr val="tx1"/>
                </a:solidFill>
              </a:rPr>
              <a:t>Более, чем по двум предметам, - пересдача в дополнительный период (сентябрь), невозможность участвовать в приемной кампании</a:t>
            </a:r>
            <a:endParaRPr lang="ru-RU" sz="44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00" y="144000"/>
            <a:ext cx="1517141" cy="1449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68447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00" y="365125"/>
            <a:ext cx="88578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Заполнение аттестата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71000" y="1809000"/>
            <a:ext cx="11295000" cy="4412963"/>
          </a:xfrm>
        </p:spPr>
        <p:txBody>
          <a:bodyPr>
            <a:noAutofit/>
          </a:bodyPr>
          <a:lstStyle/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По предметам, не входящих в ГИА, выставляется последняя годовая отметка.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solidFill>
                  <a:schemeClr val="tx1"/>
                </a:solidFill>
              </a:rPr>
              <a:t>По предметам, входящих в ГИА (кроме математики) – среднее арифметическое между годовой и экзаменационной отметкой</a:t>
            </a:r>
          </a:p>
          <a:p>
            <a:pPr marL="742950" indent="-742950">
              <a:buAutoNum type="arabicPeriod"/>
            </a:pPr>
            <a:r>
              <a:rPr lang="ru-RU" sz="3600" dirty="0" smtClean="0">
                <a:solidFill>
                  <a:srgbClr val="FF0000"/>
                </a:solidFill>
              </a:rPr>
              <a:t>По математике </a:t>
            </a:r>
            <a:r>
              <a:rPr lang="ru-RU" sz="3600" dirty="0" smtClean="0">
                <a:solidFill>
                  <a:schemeClr val="tx1"/>
                </a:solidFill>
              </a:rPr>
              <a:t>– среднее арифметическое четырех отметок – годовые отметки по предметам «Алгебра» «Геометрия», «Вероятность и статистика» и экзаменационная отметка по математике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000" y="83640"/>
            <a:ext cx="1685999" cy="16102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54374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Продолжение образования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28342" y="1684514"/>
            <a:ext cx="11946000" cy="4365000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СПО</a:t>
            </a:r>
            <a:r>
              <a:rPr lang="ru-RU" sz="3200" dirty="0" smtClean="0"/>
              <a:t> – ознакомиться с Правилами приема в конкретное учреждение</a:t>
            </a:r>
          </a:p>
          <a:p>
            <a:r>
              <a:rPr lang="ru-RU" sz="3200" b="1" dirty="0" smtClean="0"/>
              <a:t>10 класс МАОУ СОШ №11</a:t>
            </a:r>
          </a:p>
          <a:p>
            <a:pPr marL="0" indent="0">
              <a:buNone/>
            </a:pPr>
            <a:r>
              <a:rPr lang="ru-RU" sz="3200" dirty="0"/>
              <a:t> </a:t>
            </a:r>
            <a:r>
              <a:rPr lang="ru-RU" sz="3200" dirty="0" smtClean="0"/>
              <a:t>  технологический профиль – физика, информатика</a:t>
            </a:r>
          </a:p>
          <a:p>
            <a:pPr marL="0" indent="0">
              <a:buNone/>
            </a:pPr>
            <a:r>
              <a:rPr lang="ru-RU" sz="3200" dirty="0"/>
              <a:t> </a:t>
            </a:r>
            <a:r>
              <a:rPr lang="ru-RU" sz="3200" dirty="0" smtClean="0"/>
              <a:t>  естественно-научный профиль – биология, химия</a:t>
            </a:r>
          </a:p>
          <a:p>
            <a:pPr marL="0" indent="0">
              <a:buNone/>
            </a:pPr>
            <a:r>
              <a:rPr lang="ru-RU" sz="3200" dirty="0"/>
              <a:t> </a:t>
            </a:r>
            <a:r>
              <a:rPr lang="ru-RU" sz="3200" dirty="0" smtClean="0"/>
              <a:t>  гуманитарный профиль – история, обществознание, литература</a:t>
            </a:r>
          </a:p>
          <a:p>
            <a:r>
              <a:rPr lang="ru-RU" sz="3200" b="1" dirty="0" smtClean="0"/>
              <a:t>10 класс другой школы </a:t>
            </a:r>
            <a:r>
              <a:rPr lang="ru-RU" sz="3200" dirty="0" smtClean="0"/>
              <a:t>– ознакомиться с Порядком приема граждан на обучение по программам СОО</a:t>
            </a:r>
            <a:endParaRPr lang="ru-RU" sz="3200" dirty="0"/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77" y="234000"/>
            <a:ext cx="1415999" cy="13524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98999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6000" y="639000"/>
            <a:ext cx="10927800" cy="5537963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sz="4400" b="1" dirty="0">
                <a:solidFill>
                  <a:srgbClr val="002060"/>
                </a:solidFill>
              </a:rPr>
              <a:t>ГИА – это основной вид экзамена для выпускников  9 классов на уровне основного </a:t>
            </a:r>
            <a:r>
              <a:rPr lang="ru-RU" sz="4400" b="1" dirty="0" smtClean="0">
                <a:solidFill>
                  <a:srgbClr val="002060"/>
                </a:solidFill>
              </a:rPr>
              <a:t>общего </a:t>
            </a:r>
            <a:r>
              <a:rPr lang="ru-RU" sz="4400" b="1" dirty="0">
                <a:solidFill>
                  <a:srgbClr val="002060"/>
                </a:solidFill>
              </a:rPr>
              <a:t>образования.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sz="3600" b="1" dirty="0">
              <a:solidFill>
                <a:srgbClr val="002060"/>
              </a:solidFill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sz="4000" b="1" dirty="0">
                <a:solidFill>
                  <a:srgbClr val="002060"/>
                </a:solidFill>
              </a:rPr>
              <a:t>    Сдача ГИА необходима для получения аттестата об основном общем образовании и перехода в 10 класс или поступления  в учреждения среднего профессионального образования (колледжи и техникумы).</a:t>
            </a:r>
          </a:p>
          <a:p>
            <a:pPr marL="0" indent="0">
              <a:buNone/>
            </a:pP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083157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6000" y="518613"/>
            <a:ext cx="9345600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Положение об индивидуальном отборе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1000" y="2034000"/>
            <a:ext cx="11145600" cy="4097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dirty="0" smtClean="0"/>
              <a:t>На официальном сайте МАОУ СОШ №11 </a:t>
            </a:r>
          </a:p>
          <a:p>
            <a:pPr marL="0" indent="0">
              <a:buNone/>
            </a:pPr>
            <a:r>
              <a:rPr lang="ru-RU" sz="4800" dirty="0" smtClean="0"/>
              <a:t>в разделе «Прием в школу» </a:t>
            </a:r>
          </a:p>
          <a:p>
            <a:pPr marL="0" indent="0">
              <a:buNone/>
            </a:pPr>
            <a:r>
              <a:rPr lang="ru-RU" sz="4800" dirty="0" smtClean="0"/>
              <a:t>в рубрике «Индивидуальный отбор»</a:t>
            </a:r>
            <a:endParaRPr lang="ru-RU" sz="4800" dirty="0"/>
          </a:p>
        </p:txBody>
      </p:sp>
      <p:pic>
        <p:nvPicPr>
          <p:cNvPr id="4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000" y="0"/>
            <a:ext cx="2090999" cy="1854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25007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76000" y="365125"/>
            <a:ext cx="86778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Сопровождение ГИА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6000" y="1689309"/>
            <a:ext cx="11370600" cy="4591875"/>
          </a:xfrm>
        </p:spPr>
        <p:txBody>
          <a:bodyPr>
            <a:normAutofit/>
          </a:bodyPr>
          <a:lstStyle/>
          <a:p>
            <a:r>
              <a:rPr lang="ru-RU" sz="3200" u="sng" dirty="0" smtClean="0"/>
              <a:t>Директор</a:t>
            </a:r>
            <a:r>
              <a:rPr lang="ru-RU" sz="3200" dirty="0" smtClean="0"/>
              <a:t>  Зинина Марина Викторовна          234-60-35</a:t>
            </a:r>
          </a:p>
          <a:p>
            <a:r>
              <a:rPr lang="ru-RU" sz="3200" u="sng" dirty="0" smtClean="0"/>
              <a:t>Заместитель директора по учебной деятельности</a:t>
            </a:r>
          </a:p>
          <a:p>
            <a:pPr marL="0" indent="0">
              <a:buNone/>
            </a:pPr>
            <a:r>
              <a:rPr lang="ru-RU" sz="3200" dirty="0"/>
              <a:t>Бессонова Анастасия Александровна   </a:t>
            </a:r>
          </a:p>
          <a:p>
            <a:pPr marL="0" indent="0">
              <a:buNone/>
            </a:pPr>
            <a:r>
              <a:rPr lang="ru-RU" sz="3200" dirty="0" smtClean="0"/>
              <a:t>Кириченко </a:t>
            </a:r>
            <a:r>
              <a:rPr lang="ru-RU" sz="3200" dirty="0"/>
              <a:t>Наталья Геннадьевна</a:t>
            </a:r>
          </a:p>
          <a:p>
            <a:pPr marL="0" indent="0">
              <a:buNone/>
            </a:pPr>
            <a:r>
              <a:rPr lang="ru-RU" sz="3200" dirty="0" err="1" smtClean="0"/>
              <a:t>Ледовская</a:t>
            </a:r>
            <a:r>
              <a:rPr lang="ru-RU" sz="3200" dirty="0" smtClean="0"/>
              <a:t> </a:t>
            </a:r>
            <a:r>
              <a:rPr lang="ru-RU" sz="3200" dirty="0"/>
              <a:t>Лариса </a:t>
            </a:r>
            <a:r>
              <a:rPr lang="ru-RU" sz="3200" dirty="0" smtClean="0"/>
              <a:t>Владимировна     328-63-13</a:t>
            </a:r>
            <a:endParaRPr lang="ru-RU" sz="7200" dirty="0" smtClean="0"/>
          </a:p>
          <a:p>
            <a:r>
              <a:rPr lang="ru-RU" sz="3200" u="sng" dirty="0" smtClean="0"/>
              <a:t>Психолог</a:t>
            </a:r>
            <a:r>
              <a:rPr lang="ru-RU" sz="3200" dirty="0" smtClean="0"/>
              <a:t> Татаринова Юлия Сергеевна     328-63-13</a:t>
            </a:r>
          </a:p>
          <a:p>
            <a:r>
              <a:rPr lang="ru-RU" sz="3200" u="sng" dirty="0" smtClean="0"/>
              <a:t>Классные руководители</a:t>
            </a:r>
            <a:endParaRPr lang="ru-RU" sz="3200" u="sng" dirty="0"/>
          </a:p>
        </p:txBody>
      </p:sp>
      <p:pic>
        <p:nvPicPr>
          <p:cNvPr id="4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882"/>
            <a:ext cx="1370999" cy="13094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74622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1000" y="279000"/>
            <a:ext cx="7498080" cy="1143000"/>
          </a:xfrm>
        </p:spPr>
        <p:txBody>
          <a:bodyPr/>
          <a:lstStyle/>
          <a:p>
            <a:pPr algn="ctr">
              <a:defRPr/>
            </a:pPr>
            <a:r>
              <a:rPr lang="ru-RU" b="1" dirty="0" smtClean="0">
                <a:ln w="1905"/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Подготовка к ГИА</a:t>
            </a:r>
            <a:endParaRPr lang="ru-RU" b="1" dirty="0">
              <a:ln w="1905"/>
              <a:solidFill>
                <a:srgbClr val="FF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16000" y="1224000"/>
            <a:ext cx="11070000" cy="5265000"/>
          </a:xfrm>
        </p:spPr>
        <p:txBody>
          <a:bodyPr>
            <a:normAutofit/>
          </a:bodyPr>
          <a:lstStyle/>
          <a:p>
            <a:pPr marL="0" indent="0" algn="just">
              <a:buNone/>
              <a:defRPr/>
            </a:pPr>
            <a:r>
              <a:rPr lang="ru-RU" sz="4000" noProof="1">
                <a:cs typeface="Times New Roman" panose="02020603050405020304" pitchFamily="18" charset="0"/>
              </a:rPr>
              <a:t>С 23 августа 2023 года началась публикация проектов демоверсий, спецификаций и кодификаторов контрольных измерительных материалов (КИМ) основного государственного экзамена 2024 года. </a:t>
            </a:r>
          </a:p>
          <a:p>
            <a:pPr marL="0" indent="0" algn="just">
              <a:buNone/>
              <a:defRPr/>
            </a:pPr>
            <a:r>
              <a:rPr lang="ru-RU" sz="4000" noProof="1">
                <a:cs typeface="Times New Roman" panose="02020603050405020304" pitchFamily="18" charset="0"/>
              </a:rPr>
              <a:t>   Ознакомиться с ними можно на </a:t>
            </a:r>
            <a:r>
              <a:rPr lang="ru-RU" sz="4000" b="1" noProof="1">
                <a:cs typeface="Times New Roman" panose="02020603050405020304" pitchFamily="18" charset="0"/>
              </a:rPr>
              <a:t>сайте ФИПИ </a:t>
            </a:r>
            <a:r>
              <a:rPr lang="ru-RU" sz="4000" noProof="1">
                <a:cs typeface="Times New Roman" panose="02020603050405020304" pitchFamily="18" charset="0"/>
              </a:rPr>
              <a:t>в Разделе: </a:t>
            </a:r>
            <a:r>
              <a:rPr lang="ru-RU" sz="4000" u="sng" noProof="1">
                <a:cs typeface="Times New Roman" panose="02020603050405020304" pitchFamily="18" charset="0"/>
              </a:rPr>
              <a:t>«Демоверсии, спецификации, кодификаторы ОГЭ 2024 </a:t>
            </a:r>
            <a:r>
              <a:rPr lang="ru-RU" sz="4000" u="sng" noProof="1">
                <a:cs typeface="Times New Roman" panose="02020603050405020304" pitchFamily="18" charset="0"/>
              </a:rPr>
              <a:t>год</a:t>
            </a:r>
            <a:r>
              <a:rPr lang="ru-RU" sz="4000" noProof="1" smtClean="0">
                <a:cs typeface="Times New Roman" panose="02020603050405020304" pitchFamily="18" charset="0"/>
              </a:rPr>
              <a:t>», </a:t>
            </a:r>
            <a:r>
              <a:rPr lang="ru-RU" sz="4000" noProof="1">
                <a:cs typeface="Times New Roman" panose="02020603050405020304" pitchFamily="18" charset="0"/>
              </a:rPr>
              <a:t>а также на сайте </a:t>
            </a:r>
            <a:r>
              <a:rPr lang="ru-RU" sz="4000" u="sng" noProof="1">
                <a:cs typeface="Times New Roman" panose="02020603050405020304" pitchFamily="18" charset="0"/>
              </a:rPr>
              <a:t>«РЕШУ ОГЭ» и др.</a:t>
            </a:r>
            <a:endParaRPr lang="ru-RU" sz="4000" noProof="1">
              <a:cs typeface="Times New Roman" panose="02020603050405020304" pitchFamily="18" charset="0"/>
            </a:endParaRP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287697996"/>
      </p:ext>
    </p:extLst>
  </p:cSld>
  <p:clrMapOvr>
    <a:masterClrMapping/>
  </p:clrMapOvr>
  <p:transition>
    <p:blinds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044" t="3188"/>
          <a:stretch/>
        </p:blipFill>
        <p:spPr>
          <a:xfrm>
            <a:off x="156000" y="189000"/>
            <a:ext cx="11897786" cy="64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766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n w="1905"/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Подготовка к </a:t>
            </a:r>
            <a:r>
              <a:rPr lang="ru-RU" b="1" dirty="0" smtClean="0">
                <a:ln w="1905"/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ГИА в</a:t>
            </a:r>
            <a:r>
              <a:rPr lang="ru-RU" b="1" dirty="0" smtClean="0">
                <a:solidFill>
                  <a:srgbClr val="FF0000"/>
                </a:solidFill>
              </a:rPr>
              <a:t> школе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Элективные курсы</a:t>
            </a:r>
          </a:p>
          <a:p>
            <a:r>
              <a:rPr lang="ru-RU" sz="4400" dirty="0" smtClean="0"/>
              <a:t>Консультации учителей-предметников</a:t>
            </a:r>
          </a:p>
          <a:p>
            <a:r>
              <a:rPr lang="ru-RU" sz="4400" dirty="0" smtClean="0"/>
              <a:t>Платные дополнительные образовательные услуги</a:t>
            </a:r>
          </a:p>
          <a:p>
            <a:r>
              <a:rPr lang="ru-RU" sz="4400" dirty="0" smtClean="0"/>
              <a:t>Индивидуальные консультации (график)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800401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9DE0BE0-A2C4-4428-86D8-D9DE377D54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14000"/>
            <a:ext cx="6096000" cy="3870000"/>
          </a:xfrm>
        </p:spPr>
        <p:txBody>
          <a:bodyPr>
            <a:normAutofit fontScale="90000"/>
          </a:bodyPr>
          <a:lstStyle/>
          <a:p>
            <a:r>
              <a:rPr lang="ru-RU" sz="5400" dirty="0" smtClean="0">
                <a:solidFill>
                  <a:srgbClr val="002060"/>
                </a:solidFill>
              </a:rPr>
              <a:t>ГИА-2024 </a:t>
            </a:r>
            <a:br>
              <a:rPr lang="ru-RU" sz="5400" dirty="0" smtClean="0">
                <a:solidFill>
                  <a:srgbClr val="002060"/>
                </a:solidFill>
              </a:rPr>
            </a:br>
            <a:r>
              <a:rPr lang="ru-RU" sz="5400" dirty="0" smtClean="0">
                <a:solidFill>
                  <a:srgbClr val="002060"/>
                </a:solidFill>
              </a:rPr>
              <a:t>по образовательным программам основного общего образования</a:t>
            </a:r>
            <a:endParaRPr lang="ru-RU" sz="5400" dirty="0">
              <a:solidFill>
                <a:srgbClr val="002060"/>
              </a:solidFill>
            </a:endParaRPr>
          </a:p>
        </p:txBody>
      </p:sp>
      <p:pic>
        <p:nvPicPr>
          <p:cNvPr id="3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01000" y="0"/>
            <a:ext cx="2091000" cy="2034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70254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6000" y="365125"/>
            <a:ext cx="8857800" cy="1325563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Информационное сопровождение ГИА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71000" y="2124000"/>
            <a:ext cx="11721000" cy="4097963"/>
          </a:xfrm>
        </p:spPr>
        <p:txBody>
          <a:bodyPr>
            <a:noAutofit/>
          </a:bodyPr>
          <a:lstStyle/>
          <a:p>
            <a:r>
              <a:rPr lang="en-US" sz="4400" u="sng" dirty="0">
                <a:solidFill>
                  <a:schemeClr val="tx1"/>
                </a:solidFill>
                <a:hlinkClick r:id="rId2"/>
              </a:rPr>
              <a:t>https://</a:t>
            </a:r>
            <a:r>
              <a:rPr lang="en-US" sz="4400" u="sng" dirty="0" smtClean="0">
                <a:solidFill>
                  <a:schemeClr val="tx1"/>
                </a:solidFill>
                <a:hlinkClick r:id="rId2"/>
              </a:rPr>
              <a:t>fipi.ru</a:t>
            </a:r>
            <a:endParaRPr lang="ru-RU" sz="4400" u="sng" dirty="0" smtClean="0">
              <a:solidFill>
                <a:schemeClr val="tx1"/>
              </a:solidFill>
            </a:endParaRPr>
          </a:p>
          <a:p>
            <a:r>
              <a:rPr lang="en-US" sz="4400" u="sng" dirty="0">
                <a:solidFill>
                  <a:schemeClr val="tx1"/>
                </a:solidFill>
                <a:hlinkClick r:id="rId3"/>
              </a:rPr>
              <a:t>http://</a:t>
            </a:r>
            <a:r>
              <a:rPr lang="en-US" sz="4400" u="sng" dirty="0" smtClean="0">
                <a:solidFill>
                  <a:schemeClr val="tx1"/>
                </a:solidFill>
                <a:hlinkClick r:id="rId3"/>
              </a:rPr>
              <a:t>ege.midural.ru/oge.html</a:t>
            </a:r>
            <a:endParaRPr lang="ru-RU" sz="4400" u="sng" dirty="0" smtClean="0">
              <a:solidFill>
                <a:schemeClr val="tx1"/>
              </a:solidFill>
            </a:endParaRPr>
          </a:p>
          <a:p>
            <a:r>
              <a:rPr lang="en-US" sz="4400" u="sng" dirty="0">
                <a:solidFill>
                  <a:schemeClr val="tx1"/>
                </a:solidFill>
                <a:hlinkClick r:id="rId4"/>
              </a:rPr>
              <a:t>https://</a:t>
            </a:r>
            <a:r>
              <a:rPr lang="ru-RU" sz="4400" u="sng" dirty="0" smtClean="0">
                <a:solidFill>
                  <a:schemeClr val="tx1"/>
                </a:solidFill>
                <a:hlinkClick r:id="rId4"/>
              </a:rPr>
              <a:t>школа11екатеринбург.рф/</a:t>
            </a:r>
            <a:r>
              <a:rPr lang="ru-RU" sz="4400" u="sng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altLang="ru-RU" sz="4400" u="sng" dirty="0" smtClean="0">
                <a:hlinkClick r:id="rId5"/>
              </a:rPr>
              <a:t>www.gia.edu.ru</a:t>
            </a:r>
            <a:r>
              <a:rPr lang="ru-RU" altLang="ru-RU" sz="4400" u="sng" dirty="0" smtClean="0"/>
              <a:t> </a:t>
            </a:r>
            <a:endParaRPr lang="ru-RU" sz="4400" u="sng" dirty="0"/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0"/>
            <a:ext cx="2271000" cy="2169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98999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Документы, регламентирующие проведение ГИА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36000" y="1944000"/>
            <a:ext cx="11640600" cy="4590000"/>
          </a:xfrm>
        </p:spPr>
        <p:txBody>
          <a:bodyPr>
            <a:normAutofit fontScale="85000" lnSpcReduction="20000"/>
          </a:bodyPr>
          <a:lstStyle/>
          <a:p>
            <a:pPr>
              <a:buFontTx/>
              <a:buChar char="-"/>
            </a:pPr>
            <a:r>
              <a:rPr lang="ru-RU" sz="4400" dirty="0" smtClean="0"/>
              <a:t>Федеральный закон «Об образовании в Российской Федерации» от 29.12.2012 №273-ФЗ</a:t>
            </a:r>
          </a:p>
          <a:p>
            <a:pPr marL="0" indent="0">
              <a:buNone/>
            </a:pPr>
            <a:endParaRPr lang="ru-RU" sz="4400" dirty="0" smtClean="0"/>
          </a:p>
          <a:p>
            <a:pPr>
              <a:buFontTx/>
              <a:buChar char="-"/>
            </a:pPr>
            <a:r>
              <a:rPr lang="ru-RU" sz="4400" dirty="0" smtClean="0"/>
              <a:t>Приказ </a:t>
            </a:r>
            <a:r>
              <a:rPr lang="ru-RU" sz="4400" dirty="0" err="1" smtClean="0"/>
              <a:t>Рособрнадзора</a:t>
            </a:r>
            <a:r>
              <a:rPr lang="ru-RU" sz="4400" dirty="0" smtClean="0"/>
              <a:t> и Министерства просвещения РФ от 04.04.2023г. №232/551 «Об утверждении Порядка проведения ГИА по образовательным программам основного общего образования»</a:t>
            </a:r>
          </a:p>
          <a:p>
            <a:pPr marL="0" indent="0">
              <a:buNone/>
            </a:pPr>
            <a:endParaRPr lang="ru-RU" sz="4400" dirty="0"/>
          </a:p>
          <a:p>
            <a:pPr marL="0" indent="0" algn="ctr">
              <a:buNone/>
            </a:pPr>
            <a:r>
              <a:rPr lang="ru-RU" sz="4400" dirty="0" smtClean="0">
                <a:solidFill>
                  <a:srgbClr val="FF0000"/>
                </a:solidFill>
              </a:rPr>
              <a:t>Ознакомление с документами всех участников образовательных отношений (под подпись) </a:t>
            </a:r>
            <a:endParaRPr lang="ru-RU" sz="44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49" y="111813"/>
            <a:ext cx="1438901" cy="12631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98999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1000" y="365125"/>
            <a:ext cx="6345000" cy="1325563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Условия допуска к ГИА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26000" y="2124000"/>
            <a:ext cx="11766000" cy="4097963"/>
          </a:xfrm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ru-RU" sz="4000" dirty="0" smtClean="0">
                <a:solidFill>
                  <a:schemeClr val="tx1"/>
                </a:solidFill>
              </a:rPr>
              <a:t>Годовые отметки по всем предметам учебного плана не ниже удовлетворительных</a:t>
            </a:r>
          </a:p>
          <a:p>
            <a:pPr marL="742950" indent="-742950">
              <a:buFont typeface="+mj-lt"/>
              <a:buAutoNum type="arabicPeriod"/>
            </a:pPr>
            <a:r>
              <a:rPr lang="ru-RU" sz="4000" dirty="0" smtClean="0">
                <a:solidFill>
                  <a:schemeClr val="tx1"/>
                </a:solidFill>
              </a:rPr>
              <a:t>Отметка «Зачет» за итоговое собеседование по русскому языку</a:t>
            </a:r>
          </a:p>
          <a:p>
            <a:pPr marL="742950" indent="-742950">
              <a:buFont typeface="+mj-lt"/>
              <a:buAutoNum type="arabicPeriod"/>
            </a:pPr>
            <a:r>
              <a:rPr lang="ru-RU" sz="4000" dirty="0" smtClean="0">
                <a:solidFill>
                  <a:schemeClr val="tx1"/>
                </a:solidFill>
              </a:rPr>
              <a:t>Отметка за защиту итогового индивидуального проекта не ниже удовлетворительной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000" y="80414"/>
            <a:ext cx="1685999" cy="16102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1614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6000" y="365125"/>
            <a:ext cx="8407800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Положение о ТК и ПА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26000" y="2124000"/>
            <a:ext cx="11205000" cy="40979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dirty="0" smtClean="0">
                <a:solidFill>
                  <a:schemeClr val="tx1"/>
                </a:solidFill>
              </a:rPr>
              <a:t>Положение о формах, периодичности и порядке текущего контроля и промежуточной аттестации обучающихся МАОУ СОШ №11</a:t>
            </a:r>
          </a:p>
          <a:p>
            <a:pPr marL="0" indent="0" algn="ctr">
              <a:buNone/>
            </a:pPr>
            <a:endParaRPr lang="ru-RU" sz="4000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i="1" dirty="0" smtClean="0">
                <a:solidFill>
                  <a:schemeClr val="tx1"/>
                </a:solidFill>
              </a:rPr>
              <a:t>Официальный сайт школы</a:t>
            </a:r>
          </a:p>
          <a:p>
            <a:pPr marL="0" indent="0" algn="ctr">
              <a:buNone/>
            </a:pPr>
            <a:r>
              <a:rPr lang="ru-RU" i="1" dirty="0" smtClean="0">
                <a:solidFill>
                  <a:schemeClr val="tx1"/>
                </a:solidFill>
              </a:rPr>
              <a:t>Сведения об образовательной организации</a:t>
            </a:r>
          </a:p>
          <a:p>
            <a:pPr marL="0" indent="0" algn="ctr">
              <a:buNone/>
            </a:pPr>
            <a:r>
              <a:rPr lang="ru-RU" i="1" dirty="0" smtClean="0">
                <a:solidFill>
                  <a:schemeClr val="tx1"/>
                </a:solidFill>
              </a:rPr>
              <a:t>Раздел «Документы»</a:t>
            </a:r>
            <a:endParaRPr lang="ru-RU" i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1685999" cy="16102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9475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 algn="ctr"/>
            <a:r>
              <a:rPr lang="ru-RU" altLang="ru-RU" b="1" dirty="0" smtClean="0">
                <a:solidFill>
                  <a:srgbClr val="FF0000"/>
                </a:solidFill>
              </a:rPr>
              <a:t>ГИА  </a:t>
            </a:r>
            <a:r>
              <a:rPr lang="ru-RU" altLang="ru-RU" b="1" dirty="0">
                <a:solidFill>
                  <a:srgbClr val="FF0000"/>
                </a:solidFill>
              </a:rPr>
              <a:t>выпускников 9-х классов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71000" y="1539000"/>
            <a:ext cx="11088900" cy="4638027"/>
          </a:xfrm>
        </p:spPr>
        <p:txBody>
          <a:bodyPr>
            <a:noAutofit/>
          </a:bodyPr>
          <a:lstStyle/>
          <a:p>
            <a:pPr algn="ctr">
              <a:buFont typeface="Wingdings 2" panose="05020102010507070707" pitchFamily="18" charset="2"/>
              <a:buNone/>
            </a:pPr>
            <a:r>
              <a:rPr lang="ru-RU" altLang="ru-RU" sz="4400" dirty="0"/>
              <a:t>Для всех 9-классников государственная итоговая аттестация проводится в форме </a:t>
            </a:r>
            <a:r>
              <a:rPr lang="ru-RU" altLang="ru-RU" sz="4400" dirty="0">
                <a:solidFill>
                  <a:srgbClr val="FF0000"/>
                </a:solidFill>
              </a:rPr>
              <a:t>основного государственного экзамена, </a:t>
            </a:r>
            <a:r>
              <a:rPr lang="ru-RU" altLang="ru-RU" sz="4400" dirty="0"/>
              <a:t>для обучающихся с ограниченными возможностями </a:t>
            </a:r>
            <a:r>
              <a:rPr lang="ru-RU" altLang="ru-RU" sz="4400" dirty="0" smtClean="0"/>
              <a:t>здоровья </a:t>
            </a:r>
            <a:r>
              <a:rPr lang="ru-RU" altLang="ru-RU" sz="4400" dirty="0" smtClean="0">
                <a:solidFill>
                  <a:srgbClr val="FF0000"/>
                </a:solidFill>
              </a:rPr>
              <a:t>- </a:t>
            </a:r>
            <a:r>
              <a:rPr lang="ru-RU" altLang="ru-RU" sz="4400" dirty="0">
                <a:solidFill>
                  <a:srgbClr val="FF0000"/>
                </a:solidFill>
              </a:rPr>
              <a:t>в форме государственного выпускного экзамена</a:t>
            </a:r>
          </a:p>
        </p:txBody>
      </p:sp>
    </p:spTree>
    <p:extLst>
      <p:ext uri="{BB962C8B-B14F-4D97-AF65-F5344CB8AC3E}">
        <p14:creationId xmlns:p14="http://schemas.microsoft.com/office/powerpoint/2010/main" val="37348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3D8FF0-30C2-49C2-B43E-5FA1B956C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Формы ГИА</a:t>
            </a:r>
            <a:endParaRPr lang="ru-RU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369982"/>
              </p:ext>
            </p:extLst>
          </p:nvPr>
        </p:nvGraphicFramePr>
        <p:xfrm>
          <a:off x="471000" y="1514563"/>
          <a:ext cx="11742164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71082">
                  <a:extLst>
                    <a:ext uri="{9D8B030D-6E8A-4147-A177-3AD203B41FA5}">
                      <a16:colId xmlns:a16="http://schemas.microsoft.com/office/drawing/2014/main" val="2207573420"/>
                    </a:ext>
                  </a:extLst>
                </a:gridCol>
                <a:gridCol w="5871082">
                  <a:extLst>
                    <a:ext uri="{9D8B030D-6E8A-4147-A177-3AD203B41FA5}">
                      <a16:colId xmlns:a16="http://schemas.microsoft.com/office/drawing/2014/main" val="5924627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О Г Э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Г В Э</a:t>
                      </a:r>
                      <a:endParaRPr lang="ru-RU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65974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1. Проведение экзамена в ППЭ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1. Условия</a:t>
                      </a:r>
                      <a:r>
                        <a:rPr lang="ru-RU" sz="2800" baseline="0" dirty="0" smtClean="0"/>
                        <a:t> проведения экзамена в соответствии с заключением ПМПК 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59492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2.Обязательная сдача 4х экзаменов: </a:t>
                      </a:r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русский язык, математика, два предмета по выбору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2. Сокращение количества обязательных экзаменов: только </a:t>
                      </a:r>
                      <a:r>
                        <a:rPr lang="ru-RU" sz="2800" dirty="0" smtClean="0">
                          <a:solidFill>
                            <a:srgbClr val="FF0000"/>
                          </a:solidFill>
                        </a:rPr>
                        <a:t>русский язык и математика</a:t>
                      </a:r>
                      <a:endParaRPr lang="ru-RU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71831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3. Продолжительность экзаменов в соответствии с Федеральным Порядком (приём пищи не предусмотрен)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3. Увеличение времени экзамена на 1ч 30мин, перерыв для приема пищи и проведения медицинских процедур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9513386"/>
                  </a:ext>
                </a:extLst>
              </a:tr>
            </a:tbl>
          </a:graphicData>
        </a:graphic>
      </p:graphicFrame>
      <p:pic>
        <p:nvPicPr>
          <p:cNvPr id="1026" name="Picture 2" descr="C:\Users\ADMIN\Desktop\IMG-20210817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1415999" cy="13524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96304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879</TotalTime>
  <Words>1319</Words>
  <Application>Microsoft Office PowerPoint</Application>
  <PresentationFormat>Широкоэкранный</PresentationFormat>
  <Paragraphs>181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3" baseType="lpstr">
      <vt:lpstr>Aparajita</vt:lpstr>
      <vt:lpstr>Arial</vt:lpstr>
      <vt:lpstr>Calibri</vt:lpstr>
      <vt:lpstr>Calibri Light</vt:lpstr>
      <vt:lpstr>MoolBoran</vt:lpstr>
      <vt:lpstr>Times New Roman</vt:lpstr>
      <vt:lpstr>Wingdings 2</vt:lpstr>
      <vt:lpstr>Тема Office</vt:lpstr>
      <vt:lpstr>ГИА-2024  по образовательным программам основного общего образования</vt:lpstr>
      <vt:lpstr>Порядок и формы проведения государственной итоговой аттестации выпускников 9 классов  в 2023-2024 учебном году </vt:lpstr>
      <vt:lpstr>Презентация PowerPoint</vt:lpstr>
      <vt:lpstr>Информационное сопровождение ГИА</vt:lpstr>
      <vt:lpstr>Документы, регламентирующие проведение ГИА</vt:lpstr>
      <vt:lpstr>Условия допуска к ГИА</vt:lpstr>
      <vt:lpstr>Положение о ТК и ПА</vt:lpstr>
      <vt:lpstr>ГИА  выпускников 9-х классов</vt:lpstr>
      <vt:lpstr>Формы ГИА</vt:lpstr>
      <vt:lpstr>Допуск к ГИА-9  (защита итогового индивидуального проекта)</vt:lpstr>
      <vt:lpstr>Допуск к ГИА-9 (итоговое собеседование по русскому языку):</vt:lpstr>
      <vt:lpstr>Итоговое собеседование</vt:lpstr>
      <vt:lpstr>Структура итогового собеседования</vt:lpstr>
      <vt:lpstr>Сроки и место подачи заявлений</vt:lpstr>
      <vt:lpstr>Изменение выбора предметов</vt:lpstr>
      <vt:lpstr>Расписание ГИА-2024</vt:lpstr>
      <vt:lpstr>Продолжительность экзаменов</vt:lpstr>
      <vt:lpstr>Особенности проведения некоторых экзаменов</vt:lpstr>
      <vt:lpstr>Презентация PowerPoint</vt:lpstr>
      <vt:lpstr>Особенности организационной схемы ППЭ</vt:lpstr>
      <vt:lpstr>Особенности организационной схемы Аудитории</vt:lpstr>
      <vt:lpstr>Экзаменационная работа выполняется учениками самостоятельно,  задавать какие-либо вопросы по содержанию работы не разрешается</vt:lpstr>
      <vt:lpstr>Возможные ситуации</vt:lpstr>
      <vt:lpstr>ВАЖНО</vt:lpstr>
      <vt:lpstr>Порядок проведения экзамена</vt:lpstr>
      <vt:lpstr>Апелляция</vt:lpstr>
      <vt:lpstr>Неудовлетворительный результат</vt:lpstr>
      <vt:lpstr>Заполнение аттестата</vt:lpstr>
      <vt:lpstr>Продолжение образования</vt:lpstr>
      <vt:lpstr>Положение об индивидуальном отборе </vt:lpstr>
      <vt:lpstr>Сопровождение ГИА</vt:lpstr>
      <vt:lpstr>Подготовка к ГИА</vt:lpstr>
      <vt:lpstr>Презентация PowerPoint</vt:lpstr>
      <vt:lpstr>Подготовка к ГИА в школе</vt:lpstr>
      <vt:lpstr>ГИА-2024  по образовательным программам основного общего образования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Козырев</dc:creator>
  <cp:lastModifiedBy>Кабинет11а</cp:lastModifiedBy>
  <cp:revision>70</cp:revision>
  <dcterms:created xsi:type="dcterms:W3CDTF">2020-07-05T17:04:43Z</dcterms:created>
  <dcterms:modified xsi:type="dcterms:W3CDTF">2023-10-16T11:04:43Z</dcterms:modified>
</cp:coreProperties>
</file>