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handoutMasterIdLst>
    <p:handoutMasterId r:id="rId27"/>
  </p:handoutMasterIdLst>
  <p:sldIdLst>
    <p:sldId id="256" r:id="rId2"/>
    <p:sldId id="329" r:id="rId3"/>
    <p:sldId id="330" r:id="rId4"/>
    <p:sldId id="283" r:id="rId5"/>
    <p:sldId id="274" r:id="rId6"/>
    <p:sldId id="324" r:id="rId7"/>
    <p:sldId id="344" r:id="rId8"/>
    <p:sldId id="345" r:id="rId9"/>
    <p:sldId id="347" r:id="rId10"/>
    <p:sldId id="312" r:id="rId11"/>
    <p:sldId id="331" r:id="rId12"/>
    <p:sldId id="353" r:id="rId13"/>
    <p:sldId id="355" r:id="rId14"/>
    <p:sldId id="361" r:id="rId15"/>
    <p:sldId id="356" r:id="rId16"/>
    <p:sldId id="360" r:id="rId17"/>
    <p:sldId id="358" r:id="rId18"/>
    <p:sldId id="319" r:id="rId19"/>
    <p:sldId id="352" r:id="rId20"/>
    <p:sldId id="363" r:id="rId21"/>
    <p:sldId id="362" r:id="rId22"/>
    <p:sldId id="322" r:id="rId23"/>
    <p:sldId id="341" r:id="rId24"/>
    <p:sldId id="343" r:id="rId25"/>
    <p:sldId id="32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53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9EA4-569D-4E6E-A411-71CBBF115680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9BCA-DB7A-476B-8D4C-6B0CE12A3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4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60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ge.midural.ru/oge.html" TargetMode="External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ia.edu.ru/" TargetMode="External"/><Relationship Id="rId4" Type="http://schemas.openxmlformats.org/officeDocument/2006/relationships/hyperlink" Target="https://&#1096;&#1082;&#1086;&#1083;&#1072;11&#1077;&#1082;&#1072;&#1090;&#1077;&#1088;&#1080;&#1085;&#1073;&#1091;&#1088;&#1075;.&#1088;&#1092;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00"/>
            <a:ext cx="6096000" cy="3870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  <a:t>ГИА-2025 </a:t>
            </a:r>
            <a:b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</a:br>
            <a: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  <a:t>по образовательным программам среднего  общего образования</a:t>
            </a:r>
            <a:endParaRPr lang="ru-RU" sz="5400" dirty="0">
              <a:solidFill>
                <a:srgbClr val="0070C0"/>
              </a:solidFill>
              <a:cs typeface="MoolBoran" panose="020B0100010101010101" pitchFamily="34" charset="0"/>
            </a:endParaRPr>
          </a:p>
        </p:txBody>
      </p:sp>
      <p:pic>
        <p:nvPicPr>
          <p:cNvPr id="3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025" y="0"/>
            <a:ext cx="2223884" cy="21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000" y="365125"/>
            <a:ext cx="8902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Изменение выбора предметов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4898" y="1571506"/>
            <a:ext cx="11901000" cy="4097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Выбор предметов МОЖНО изменить до 1 февраля включительно</a:t>
            </a:r>
          </a:p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После 1 февраля – ТОЛЬКО при наличии уважительных причин, </a:t>
            </a:r>
            <a:r>
              <a:rPr lang="ru-RU" sz="5400" u="sng" dirty="0" smtClean="0">
                <a:solidFill>
                  <a:schemeClr val="tx1"/>
                </a:solidFill>
              </a:rPr>
              <a:t>подтвержденных документально! </a:t>
            </a:r>
            <a:r>
              <a:rPr lang="ru-RU" sz="4000" noProof="1">
                <a:solidFill>
                  <a:srgbClr val="FF0000"/>
                </a:solidFill>
                <a:cs typeface="Times New Roman" panose="02020603050405020304" pitchFamily="18" charset="0"/>
              </a:rPr>
              <a:t>Заявление подается не позднее чем за </a:t>
            </a:r>
            <a:r>
              <a:rPr lang="ru-RU" sz="4000" noProof="1" smtClean="0">
                <a:solidFill>
                  <a:srgbClr val="FF0000"/>
                </a:solidFill>
                <a:cs typeface="Times New Roman" panose="02020603050405020304" pitchFamily="18" charset="0"/>
              </a:rPr>
              <a:t>2 недели </a:t>
            </a:r>
            <a:r>
              <a:rPr lang="ru-RU" sz="4000" noProof="1">
                <a:solidFill>
                  <a:srgbClr val="FF0000"/>
                </a:solidFill>
                <a:cs typeface="Times New Roman" panose="02020603050405020304" pitchFamily="18" charset="0"/>
              </a:rPr>
              <a:t>до начала соответствующих экзаменов </a:t>
            </a:r>
          </a:p>
          <a:p>
            <a:pPr>
              <a:buFontTx/>
              <a:buChar char="-"/>
            </a:pPr>
            <a:endParaRPr lang="ru-RU" sz="5400" u="sng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00" y="0"/>
            <a:ext cx="1640999" cy="156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000" y="-167109"/>
            <a:ext cx="10215000" cy="20113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Допуск к ГИА-11 (итоговое сочинение (изложение) по литературе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01000" y="1438358"/>
            <a:ext cx="11700000" cy="4675202"/>
          </a:xfrm>
        </p:spPr>
        <p:txBody>
          <a:bodyPr>
            <a:normAutofit/>
          </a:bodyPr>
          <a:lstStyle/>
          <a:p>
            <a:pPr algn="just"/>
            <a:r>
              <a:rPr lang="ru-RU" altLang="ru-RU" sz="3200" dirty="0" smtClean="0">
                <a:cs typeface="Times New Roman" panose="02020603050405020304" pitchFamily="18" charset="0"/>
              </a:rPr>
              <a:t>Сроки проведения</a:t>
            </a:r>
          </a:p>
          <a:p>
            <a:pPr marL="0" indent="0" algn="just">
              <a:buNone/>
            </a:pPr>
            <a:r>
              <a:rPr lang="ru-RU" altLang="ru-RU" sz="3200" dirty="0" smtClean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) основной срок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(первая </a:t>
            </a:r>
            <a:r>
              <a:rPr lang="ru-RU" altLang="ru-RU" sz="3200" dirty="0">
                <a:cs typeface="Times New Roman" panose="02020603050405020304" pitchFamily="18" charset="0"/>
              </a:rPr>
              <a:t>среда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декабря) </a:t>
            </a:r>
            <a:r>
              <a:rPr lang="ru-RU" altLang="ru-RU" sz="3200" dirty="0">
                <a:cs typeface="Times New Roman" panose="02020603050405020304" pitchFamily="18" charset="0"/>
              </a:rPr>
              <a:t>– </a:t>
            </a:r>
            <a:r>
              <a:rPr lang="ru-RU" altLang="ru-R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 декабря </a:t>
            </a:r>
            <a:r>
              <a:rPr lang="ru-RU" altLang="ru-RU" sz="3200" b="1" dirty="0" smtClean="0">
                <a:cs typeface="Times New Roman" panose="02020603050405020304" pitchFamily="18" charset="0"/>
              </a:rPr>
              <a:t>2024 </a:t>
            </a:r>
            <a:r>
              <a:rPr lang="ru-RU" altLang="ru-RU" sz="3200" b="1" dirty="0">
                <a:cs typeface="Times New Roman" panose="02020603050405020304" pitchFamily="18" charset="0"/>
              </a:rPr>
              <a:t>года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dirty="0">
                <a:cs typeface="Times New Roman" panose="02020603050405020304" pitchFamily="18" charset="0"/>
              </a:rPr>
              <a:t>2) дополнительный срок 1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(первая среда февраля) </a:t>
            </a:r>
            <a:r>
              <a:rPr lang="ru-RU" altLang="ru-RU" sz="3200" dirty="0">
                <a:cs typeface="Times New Roman" panose="02020603050405020304" pitchFamily="18" charset="0"/>
              </a:rPr>
              <a:t>– </a:t>
            </a:r>
            <a:endParaRPr lang="ru-RU" altLang="ru-RU" sz="3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b="1" dirty="0" smtClean="0">
                <a:cs typeface="Times New Roman" panose="02020603050405020304" pitchFamily="18" charset="0"/>
              </a:rPr>
              <a:t>5 февраля 2025 </a:t>
            </a:r>
            <a:r>
              <a:rPr lang="ru-RU" altLang="ru-RU" sz="3200" b="1" dirty="0">
                <a:cs typeface="Times New Roman" panose="02020603050405020304" pitchFamily="18" charset="0"/>
              </a:rPr>
              <a:t>года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dirty="0">
                <a:cs typeface="Times New Roman" panose="02020603050405020304" pitchFamily="18" charset="0"/>
              </a:rPr>
              <a:t>3) дополнительный срок 2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(вторая среда апреля</a:t>
            </a:r>
            <a:r>
              <a:rPr lang="ru-RU" altLang="ru-RU" sz="3200" dirty="0">
                <a:cs typeface="Times New Roman" panose="02020603050405020304" pitchFamily="18" charset="0"/>
              </a:rPr>
              <a:t>) – </a:t>
            </a:r>
            <a:endParaRPr lang="ru-RU" altLang="ru-RU" sz="3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b="1" dirty="0" smtClean="0">
                <a:cs typeface="Times New Roman" panose="02020603050405020304" pitchFamily="18" charset="0"/>
              </a:rPr>
              <a:t>9 </a:t>
            </a:r>
            <a:r>
              <a:rPr lang="ru-RU" altLang="ru-RU" sz="3200" b="1" dirty="0">
                <a:cs typeface="Times New Roman" panose="02020603050405020304" pitchFamily="18" charset="0"/>
              </a:rPr>
              <a:t>апреля </a:t>
            </a:r>
            <a:r>
              <a:rPr lang="ru-RU" altLang="ru-RU" sz="3200" b="1" dirty="0" smtClean="0">
                <a:cs typeface="Times New Roman" panose="02020603050405020304" pitchFamily="18" charset="0"/>
              </a:rPr>
              <a:t>2025 года</a:t>
            </a:r>
          </a:p>
          <a:p>
            <a:r>
              <a:rPr lang="ru-RU" sz="3200" dirty="0" smtClean="0"/>
              <a:t>Место проведения – МАОУ СОШ №11</a:t>
            </a:r>
          </a:p>
          <a:p>
            <a:r>
              <a:rPr lang="ru-RU" sz="3200" dirty="0" smtClean="0"/>
              <a:t>Организаторы и эксперты – учителя МАОУ СОШ №11</a:t>
            </a:r>
          </a:p>
          <a:p>
            <a:pPr marL="0" indent="0" algn="just"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3200" dirty="0"/>
          </a:p>
        </p:txBody>
      </p:sp>
      <p:pic>
        <p:nvPicPr>
          <p:cNvPr id="4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05999" cy="143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000" y="189000"/>
            <a:ext cx="10515600" cy="62052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ЧТО ВАЖНО ЗНАТЬ?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000" y="729000"/>
            <a:ext cx="11700000" cy="435133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все </a:t>
            </a:r>
            <a:r>
              <a:rPr lang="ru-RU" sz="3200" dirty="0"/>
              <a:t>11-классники России пишут сочинение в один день;</a:t>
            </a:r>
          </a:p>
          <a:p>
            <a:pPr lvl="0"/>
            <a:r>
              <a:rPr lang="ru-RU" sz="3200" dirty="0" smtClean="0"/>
              <a:t>отведенное </a:t>
            </a:r>
            <a:r>
              <a:rPr lang="ru-RU" sz="3200" dirty="0"/>
              <a:t>время – </a:t>
            </a:r>
            <a:r>
              <a:rPr lang="ru-RU" sz="3200" b="1" i="1" dirty="0">
                <a:solidFill>
                  <a:srgbClr val="0070C0"/>
                </a:solidFill>
              </a:rPr>
              <a:t>235 минут (3 часа 55 мин</a:t>
            </a:r>
            <a:r>
              <a:rPr lang="ru-RU" sz="3200" dirty="0"/>
              <a:t>.), но определенному кругу учащихся могут быть предоставлены дополнительные 90 минут; экзаменуемому необходимо написать сочинение-рассуждение, объемом от 350 слов; </a:t>
            </a:r>
          </a:p>
          <a:p>
            <a:pPr lvl="0"/>
            <a:r>
              <a:rPr lang="ru-RU" sz="3200" dirty="0"/>
              <a:t>сочинение оценивается по системе «зачет / незачет»; </a:t>
            </a:r>
          </a:p>
          <a:p>
            <a:pPr lvl="0"/>
            <a:r>
              <a:rPr lang="ru-RU" sz="3200" dirty="0"/>
              <a:t>использование текстов литературных произведений </a:t>
            </a:r>
            <a:r>
              <a:rPr lang="ru-RU" sz="3200" dirty="0">
                <a:solidFill>
                  <a:srgbClr val="FF0000"/>
                </a:solidFill>
              </a:rPr>
              <a:t>запрещено</a:t>
            </a:r>
            <a:r>
              <a:rPr lang="ru-RU" sz="3200" dirty="0"/>
              <a:t>; разрешено использование орфографического словаря (предоставляется организаторами); </a:t>
            </a:r>
          </a:p>
          <a:p>
            <a:pPr lvl="0"/>
            <a:r>
              <a:rPr lang="ru-RU" sz="3200" dirty="0" smtClean="0"/>
              <a:t>качественное сочинение может добавить от 1 до 10 баллов к результату ЕГЭ по русскому языку (действует не во всех ВУЗах России). </a:t>
            </a:r>
          </a:p>
          <a:p>
            <a:pPr lvl="0"/>
            <a:endParaRPr lang="ru-RU" sz="32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41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92" y="52133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 знать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44" y="1377696"/>
            <a:ext cx="11436096" cy="51206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Во </a:t>
            </a:r>
            <a:r>
              <a:rPr lang="ru-RU" sz="3600" dirty="0"/>
              <a:t>время проведения итогового сочинения </a:t>
            </a:r>
            <a:r>
              <a:rPr lang="ru-RU" sz="3600" dirty="0" smtClean="0"/>
              <a:t>2024-2025 </a:t>
            </a:r>
            <a:r>
              <a:rPr lang="ru-RU" sz="3600" dirty="0"/>
              <a:t>учебного года экзаменуемые получат на выбор 6 тем по 2 на каждый укрупненный раздел </a:t>
            </a:r>
            <a:endParaRPr lang="ru-RU" sz="3600" dirty="0" smtClean="0"/>
          </a:p>
          <a:p>
            <a:r>
              <a:rPr lang="ru-RU" sz="3600" dirty="0" smtClean="0"/>
              <a:t>Экзаменационные </a:t>
            </a:r>
            <a:r>
              <a:rPr lang="ru-RU" sz="3600" dirty="0"/>
              <a:t>комплекты будут компоновать, используя закрытый банк ФИПИ, поэтому сами темы сочинений останутся неизменными, но их существует более 1500.... </a:t>
            </a:r>
          </a:p>
        </p:txBody>
      </p:sp>
    </p:spTree>
    <p:extLst>
      <p:ext uri="{BB962C8B-B14F-4D97-AF65-F5344CB8AC3E}">
        <p14:creationId xmlns:p14="http://schemas.microsoft.com/office/powerpoint/2010/main" val="41733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40" t="23809" r="29322" b="23554"/>
          <a:stretch/>
        </p:blipFill>
        <p:spPr>
          <a:xfrm>
            <a:off x="849283" y="-216000"/>
            <a:ext cx="10980000" cy="73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850265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Как и ранее никто не может знать заранее реальные темы, которые будут вынесены на сочинение по литературе в </a:t>
            </a:r>
            <a:r>
              <a:rPr lang="ru-RU" sz="4000" dirty="0" smtClean="0">
                <a:solidFill>
                  <a:srgbClr val="FF0000"/>
                </a:solidFill>
              </a:rPr>
              <a:t>2025 </a:t>
            </a:r>
            <a:r>
              <a:rPr lang="ru-RU" sz="4000" dirty="0">
                <a:solidFill>
                  <a:srgbClr val="FF0000"/>
                </a:solidFill>
              </a:rPr>
              <a:t>году. Для разных часовых поясов будут формироваться разные пакеты тем, которые педагоги узнают вместе с учениками, распечатав конверт за 15 минут до начала проведения экзамена.... </a:t>
            </a:r>
          </a:p>
        </p:txBody>
      </p:sp>
    </p:spTree>
    <p:extLst>
      <p:ext uri="{BB962C8B-B14F-4D97-AF65-F5344CB8AC3E}">
        <p14:creationId xmlns:p14="http://schemas.microsoft.com/office/powerpoint/2010/main" val="39332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Требования к работе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Объем </a:t>
            </a:r>
            <a:r>
              <a:rPr lang="ru-RU" sz="4800" dirty="0" smtClean="0"/>
              <a:t>итогового </a:t>
            </a:r>
            <a:r>
              <a:rPr lang="ru-RU" sz="4800" dirty="0"/>
              <a:t>сочинения должен быть не менее 250 слов</a:t>
            </a:r>
          </a:p>
          <a:p>
            <a:r>
              <a:rPr lang="ru-RU" sz="4800" dirty="0"/>
              <a:t>Текст должен быть оригинальным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465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146" y="106657"/>
            <a:ext cx="11844854" cy="6337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Для того чтобы за работу 11-классник получил желаемый «зачет» необходимо, сочинение должно отвечать таким основным требованиям и критериям: 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4300" b="1" dirty="0" smtClean="0">
                <a:solidFill>
                  <a:srgbClr val="FF0000"/>
                </a:solidFill>
              </a:rPr>
              <a:t>Т1 Т</a:t>
            </a:r>
            <a:r>
              <a:rPr lang="ru-RU" sz="4300" b="1" dirty="0" smtClean="0">
                <a:solidFill>
                  <a:srgbClr val="C00000"/>
                </a:solidFill>
              </a:rPr>
              <a:t>екст </a:t>
            </a:r>
            <a:r>
              <a:rPr lang="ru-RU" sz="4300" b="1" dirty="0">
                <a:solidFill>
                  <a:srgbClr val="C00000"/>
                </a:solidFill>
              </a:rPr>
              <a:t>должен быть оригинальным</a:t>
            </a:r>
            <a:endParaRPr lang="ru-RU" sz="43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300" b="1" dirty="0" smtClean="0">
                <a:solidFill>
                  <a:srgbClr val="C00000"/>
                </a:solidFill>
              </a:rPr>
              <a:t>Т2 объем более 250 слов;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rgbClr val="FF0000"/>
                </a:solidFill>
              </a:rPr>
              <a:t>К1 соответствие заданной теме; 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rgbClr val="FF0000"/>
                </a:solidFill>
              </a:rPr>
              <a:t>К2 наличие аргументации с привлечением литературного материала</a:t>
            </a:r>
          </a:p>
          <a:p>
            <a:pPr marL="0" indent="0" fontAlgn="t"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К3 композиция </a:t>
            </a:r>
            <a:r>
              <a:rPr lang="ru-RU" sz="4300" b="1" dirty="0">
                <a:solidFill>
                  <a:srgbClr val="0070C0"/>
                </a:solidFill>
              </a:rPr>
              <a:t>и логичность рассуждения </a:t>
            </a:r>
            <a:endParaRPr lang="ru-RU" sz="4300" dirty="0">
              <a:solidFill>
                <a:srgbClr val="0070C0"/>
              </a:solidFill>
            </a:endParaRPr>
          </a:p>
          <a:p>
            <a:pPr marL="0" indent="0" fontAlgn="t"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К4 качество </a:t>
            </a:r>
            <a:r>
              <a:rPr lang="ru-RU" sz="4300" b="1" dirty="0">
                <a:solidFill>
                  <a:srgbClr val="0070C0"/>
                </a:solidFill>
              </a:rPr>
              <a:t>письменной речи </a:t>
            </a:r>
            <a:endParaRPr lang="ru-RU" sz="4300" dirty="0">
              <a:solidFill>
                <a:srgbClr val="0070C0"/>
              </a:solidFill>
            </a:endParaRPr>
          </a:p>
          <a:p>
            <a:pPr marL="0" indent="0" fontAlgn="t"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К5 грамотность </a:t>
            </a:r>
            <a:endParaRPr lang="ru-RU" sz="43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661000" y="1989000"/>
            <a:ext cx="2880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требования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381000" y="3570169"/>
            <a:ext cx="2070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критерии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54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126996"/>
            <a:ext cx="10035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Повторно можно сдать ЕГЭ в этом году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6000" y="116941"/>
            <a:ext cx="10845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Если получили неудовлетворительный результат по одному предмету 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Не явились на экзамен по уважительной причине</a:t>
            </a:r>
          </a:p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Не завершили выполнение экзаменационной работы по уважительной причине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Если результаты были аннулированы по решению ГЭК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 txBox="1">
            <a:spLocks/>
          </p:cNvSpPr>
          <p:nvPr/>
        </p:nvSpPr>
        <p:spPr>
          <a:xfrm>
            <a:off x="156000" y="4690215"/>
            <a:ext cx="115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Уровень ЕГЭ по математике для повторного участия в ЕГЭ можно изменить, подав заявление в течение 2 рабочих дней, следующих за официальным днем объявления результатов ЕГЭ по математике.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Неудовлетворительный результат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6000" y="1899000"/>
            <a:ext cx="10845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Если получили неудовлетворительный результат более чем по одному обязательному предмету (по русскому языку и математике), либо получили повторно неудовлетворительный результат по одному из этих предметов –  </a:t>
            </a:r>
            <a:r>
              <a:rPr lang="ru-RU" sz="4000" dirty="0" smtClean="0">
                <a:solidFill>
                  <a:srgbClr val="FF0000"/>
                </a:solidFill>
              </a:rPr>
              <a:t>не ранее 1 сентября</a:t>
            </a: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144000"/>
            <a:ext cx="1517141" cy="144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50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71000" y="549000"/>
            <a:ext cx="10755000" cy="2286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Порядок и формы проведения государственной итоговой аттестации выпускников </a:t>
            </a:r>
            <a:r>
              <a:rPr lang="ru-RU" altLang="ru-RU" sz="4000" dirty="0" smtClean="0">
                <a:solidFill>
                  <a:srgbClr val="003F75"/>
                </a:solidFill>
                <a:latin typeface="Arial" pitchFamily="34" charset="0"/>
              </a:rPr>
              <a:t>11 </a:t>
            </a: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классов </a:t>
            </a:r>
            <a:b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</a:b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в </a:t>
            </a:r>
            <a:r>
              <a:rPr lang="ru-RU" altLang="ru-RU" sz="4000" dirty="0" smtClean="0">
                <a:solidFill>
                  <a:srgbClr val="003F75"/>
                </a:solidFill>
                <a:latin typeface="Arial" pitchFamily="34" charset="0"/>
              </a:rPr>
              <a:t>2024-2025 </a:t>
            </a: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учебном году</a:t>
            </a:r>
            <a:b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</a:br>
            <a:endParaRPr lang="ru-RU" altLang="ru-RU" sz="4000" dirty="0">
              <a:solidFill>
                <a:srgbClr val="003F75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776" t="43977" r="5892" b="12046"/>
          <a:stretch/>
        </p:blipFill>
        <p:spPr>
          <a:xfrm>
            <a:off x="2968500" y="2709000"/>
            <a:ext cx="5760000" cy="3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751" y="30343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Аттестат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00" y="1629000"/>
            <a:ext cx="45900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</a:t>
            </a:r>
            <a:r>
              <a:rPr lang="ru-RU" sz="3600" dirty="0" smtClean="0"/>
              <a:t> семестр 10 класса</a:t>
            </a:r>
            <a:endParaRPr lang="en-US" sz="3600" dirty="0" smtClean="0"/>
          </a:p>
          <a:p>
            <a:r>
              <a:rPr lang="en-US" sz="3600" dirty="0" smtClean="0"/>
              <a:t>II</a:t>
            </a:r>
            <a:r>
              <a:rPr lang="ru-RU" sz="3600" dirty="0" smtClean="0"/>
              <a:t> семестр 10 класса</a:t>
            </a:r>
          </a:p>
          <a:p>
            <a:r>
              <a:rPr lang="ru-RU" sz="3600" dirty="0" smtClean="0"/>
              <a:t>Итоговая отметка по каждому предмету</a:t>
            </a:r>
            <a:endParaRPr lang="ru-RU" sz="3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996000" y="1539000"/>
            <a:ext cx="44276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I</a:t>
            </a:r>
            <a:r>
              <a:rPr lang="ru-RU" sz="3600" dirty="0" smtClean="0"/>
              <a:t> четверть 11 класса</a:t>
            </a:r>
            <a:endParaRPr lang="en-US" sz="3600" dirty="0" smtClean="0"/>
          </a:p>
          <a:p>
            <a:r>
              <a:rPr lang="ru-RU" sz="3600" dirty="0" smtClean="0"/>
              <a:t>2 четверть 11 класса</a:t>
            </a:r>
          </a:p>
          <a:p>
            <a:r>
              <a:rPr lang="ru-RU" sz="3600" dirty="0" smtClean="0"/>
              <a:t>3 четверть 11 класса</a:t>
            </a:r>
          </a:p>
          <a:p>
            <a:r>
              <a:rPr lang="ru-RU" sz="3600" dirty="0" smtClean="0"/>
              <a:t>4 четверть 11 класса</a:t>
            </a:r>
          </a:p>
          <a:p>
            <a:r>
              <a:rPr lang="ru-RU" sz="3600" dirty="0" smtClean="0"/>
              <a:t>Итоговая отметка по каждому предмету</a:t>
            </a:r>
            <a:endParaRPr lang="ru-RU" sz="3600" dirty="0"/>
          </a:p>
        </p:txBody>
      </p:sp>
      <p:sp>
        <p:nvSpPr>
          <p:cNvPr id="5" name="Крест 4"/>
          <p:cNvSpPr/>
          <p:nvPr/>
        </p:nvSpPr>
        <p:spPr>
          <a:xfrm>
            <a:off x="5691000" y="2349000"/>
            <a:ext cx="810000" cy="810000"/>
          </a:xfrm>
          <a:prstGeom prst="pl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00" y="-261000"/>
            <a:ext cx="11301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Медаль «За особые успехи в учении </a:t>
            </a:r>
            <a:r>
              <a:rPr lang="en-US" sz="4000" b="1" dirty="0" smtClean="0">
                <a:solidFill>
                  <a:srgbClr val="FF0000"/>
                </a:solidFill>
              </a:rPr>
              <a:t>I </a:t>
            </a:r>
            <a:r>
              <a:rPr lang="ru-RU" sz="4000" b="1" dirty="0" smtClean="0">
                <a:solidFill>
                  <a:srgbClr val="FF0000"/>
                </a:solidFill>
              </a:rPr>
              <a:t>и </a:t>
            </a:r>
            <a:r>
              <a:rPr lang="en-US" sz="4000" b="1" dirty="0" smtClean="0">
                <a:solidFill>
                  <a:srgbClr val="FF0000"/>
                </a:solidFill>
              </a:rPr>
              <a:t>II</a:t>
            </a:r>
            <a:r>
              <a:rPr lang="ru-RU" sz="4000" b="1" dirty="0" smtClean="0">
                <a:solidFill>
                  <a:srgbClr val="FF0000"/>
                </a:solidFill>
              </a:rPr>
              <a:t> степеней»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5375"/>
            <a:ext cx="10515600" cy="658375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Приказ МИНПРОСВЕЩЕНИЯ России №730 от 29.09.2023</a:t>
            </a:r>
            <a:endParaRPr lang="ru-RU" i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6000" y="1504177"/>
            <a:ext cx="5355000" cy="364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>
                <a:solidFill>
                  <a:srgbClr val="FF0000"/>
                </a:solidFill>
              </a:rPr>
              <a:t>Медаль «За особые успехи в </a:t>
            </a:r>
            <a:r>
              <a:rPr lang="ru-RU" sz="2600" b="1" dirty="0" smtClean="0">
                <a:solidFill>
                  <a:srgbClr val="FF0000"/>
                </a:solidFill>
              </a:rPr>
              <a:t>учении </a:t>
            </a:r>
            <a:r>
              <a:rPr lang="en-US" sz="2600" b="1" dirty="0" smtClean="0">
                <a:solidFill>
                  <a:srgbClr val="FF0000"/>
                </a:solidFill>
              </a:rPr>
              <a:t>I </a:t>
            </a:r>
            <a:r>
              <a:rPr lang="ru-RU" sz="2600" b="1" dirty="0" smtClean="0">
                <a:solidFill>
                  <a:srgbClr val="FF0000"/>
                </a:solidFill>
              </a:rPr>
              <a:t>степени»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Итоговые отметки «отлично» по всем предметам УП;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Не менее </a:t>
            </a:r>
            <a:r>
              <a:rPr lang="ru-RU" sz="2600" dirty="0" smtClean="0">
                <a:solidFill>
                  <a:srgbClr val="FF0000"/>
                </a:solidFill>
              </a:rPr>
              <a:t>70</a:t>
            </a:r>
            <a:r>
              <a:rPr lang="ru-RU" sz="2600" dirty="0" smtClean="0">
                <a:solidFill>
                  <a:srgbClr val="002060"/>
                </a:solidFill>
              </a:rPr>
              <a:t> баллов на ЕГЭ по русскому языку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Не менее </a:t>
            </a:r>
            <a:r>
              <a:rPr lang="ru-RU" sz="2600" dirty="0" smtClean="0">
                <a:solidFill>
                  <a:srgbClr val="FF0000"/>
                </a:solidFill>
              </a:rPr>
              <a:t>70</a:t>
            </a:r>
            <a:r>
              <a:rPr lang="ru-RU" sz="2600" dirty="0" smtClean="0">
                <a:solidFill>
                  <a:srgbClr val="002060"/>
                </a:solidFill>
              </a:rPr>
              <a:t> баллов на ЕГЭ по одному из сдаваемых предметов по выбору </a:t>
            </a:r>
          </a:p>
          <a:p>
            <a:r>
              <a:rPr lang="ru-RU" sz="2600" dirty="0" smtClean="0"/>
              <a:t>Или «5» по математике (база) </a:t>
            </a:r>
          </a:p>
          <a:p>
            <a:r>
              <a:rPr lang="ru-RU" sz="2600" dirty="0" smtClean="0"/>
              <a:t>Или 5 баллов по русскому и математике (ГВЭ)</a:t>
            </a:r>
            <a:endParaRPr lang="ru-RU" sz="2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05962" y="1504177"/>
            <a:ext cx="5715000" cy="5255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Медаль «За особые успехи в </a:t>
            </a:r>
            <a:r>
              <a:rPr lang="ru-RU" b="1" dirty="0" smtClean="0">
                <a:solidFill>
                  <a:srgbClr val="FF0000"/>
                </a:solidFill>
              </a:rPr>
              <a:t>учении </a:t>
            </a:r>
            <a:r>
              <a:rPr lang="en-US" b="1" dirty="0" smtClean="0">
                <a:solidFill>
                  <a:srgbClr val="FF0000"/>
                </a:solidFill>
              </a:rPr>
              <a:t>II </a:t>
            </a:r>
            <a:r>
              <a:rPr lang="ru-RU" b="1" dirty="0" smtClean="0">
                <a:solidFill>
                  <a:srgbClr val="FF0000"/>
                </a:solidFill>
              </a:rPr>
              <a:t>степени»</a:t>
            </a:r>
          </a:p>
          <a:p>
            <a:r>
              <a:rPr lang="ru-RU" dirty="0" smtClean="0"/>
              <a:t>Итоговые отметки «отлично» и не более </a:t>
            </a:r>
            <a:r>
              <a:rPr lang="ru-RU" b="1" dirty="0" smtClean="0"/>
              <a:t>двух отметок «хорошо» </a:t>
            </a:r>
            <a:r>
              <a:rPr lang="ru-RU" dirty="0" smtClean="0"/>
              <a:t>по предметам УП;</a:t>
            </a:r>
          </a:p>
          <a:p>
            <a:r>
              <a:rPr lang="ru-RU" dirty="0">
                <a:solidFill>
                  <a:srgbClr val="002060"/>
                </a:solidFill>
              </a:rPr>
              <a:t>Не менее </a:t>
            </a:r>
            <a:r>
              <a:rPr lang="ru-RU" dirty="0" smtClean="0">
                <a:solidFill>
                  <a:srgbClr val="FF0000"/>
                </a:solidFill>
              </a:rPr>
              <a:t>60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баллов на ЕГЭ по русскому языку</a:t>
            </a:r>
          </a:p>
          <a:p>
            <a:r>
              <a:rPr lang="ru-RU" dirty="0">
                <a:solidFill>
                  <a:srgbClr val="002060"/>
                </a:solidFill>
              </a:rPr>
              <a:t>Не менее </a:t>
            </a:r>
            <a:r>
              <a:rPr lang="ru-RU" dirty="0" smtClean="0">
                <a:solidFill>
                  <a:srgbClr val="FF0000"/>
                </a:solidFill>
              </a:rPr>
              <a:t>60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баллов на ЕГЭ по одному из сдаваемых предметов по выбору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/>
              <a:t>Или «5» по математике (база) </a:t>
            </a:r>
          </a:p>
          <a:p>
            <a:r>
              <a:rPr lang="ru-RU" dirty="0"/>
              <a:t>Или 5 баллов по русскому и математике (ГВЭ)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78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000" y="365125"/>
            <a:ext cx="86778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Сопровождение ГИА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000" y="1689309"/>
            <a:ext cx="11370600" cy="4591875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Директор</a:t>
            </a:r>
            <a:r>
              <a:rPr lang="ru-RU" sz="3200" dirty="0" smtClean="0"/>
              <a:t>  Зинина Марина Викторовна          234-60-35</a:t>
            </a:r>
          </a:p>
          <a:p>
            <a:r>
              <a:rPr lang="ru-RU" sz="3200" u="sng" dirty="0" smtClean="0"/>
              <a:t>Заместитель директора по учебной деятельности</a:t>
            </a:r>
          </a:p>
          <a:p>
            <a:pPr marL="0" indent="0">
              <a:buNone/>
            </a:pPr>
            <a:r>
              <a:rPr lang="ru-RU" sz="3200" dirty="0"/>
              <a:t>Бессонова Анастасия Александровна   </a:t>
            </a:r>
          </a:p>
          <a:p>
            <a:pPr marL="0" indent="0">
              <a:buNone/>
            </a:pPr>
            <a:r>
              <a:rPr lang="ru-RU" sz="3200" dirty="0" smtClean="0"/>
              <a:t>Кириченко </a:t>
            </a:r>
            <a:r>
              <a:rPr lang="ru-RU" sz="3200" dirty="0"/>
              <a:t>Наталья Геннадьевна</a:t>
            </a:r>
          </a:p>
          <a:p>
            <a:pPr marL="0" indent="0">
              <a:buNone/>
            </a:pPr>
            <a:r>
              <a:rPr lang="ru-RU" sz="3200" dirty="0" err="1" smtClean="0"/>
              <a:t>Ледовская</a:t>
            </a:r>
            <a:r>
              <a:rPr lang="ru-RU" sz="3200" dirty="0" smtClean="0"/>
              <a:t> </a:t>
            </a:r>
            <a:r>
              <a:rPr lang="ru-RU" sz="3200" dirty="0"/>
              <a:t>Лариса </a:t>
            </a:r>
            <a:r>
              <a:rPr lang="ru-RU" sz="3200" dirty="0" smtClean="0"/>
              <a:t>Владимировна     328-63-13</a:t>
            </a:r>
            <a:endParaRPr lang="ru-RU" sz="7200" dirty="0" smtClean="0"/>
          </a:p>
          <a:p>
            <a:r>
              <a:rPr lang="ru-RU" sz="3200" u="sng" dirty="0" smtClean="0"/>
              <a:t>Психолог</a:t>
            </a:r>
            <a:r>
              <a:rPr lang="ru-RU" sz="3200" dirty="0" smtClean="0"/>
              <a:t> Татаринова Юлия Сергеевна     328-63-13</a:t>
            </a:r>
          </a:p>
          <a:p>
            <a:r>
              <a:rPr lang="ru-RU" sz="3200" u="sng" dirty="0" smtClean="0"/>
              <a:t>Классные руководители</a:t>
            </a:r>
            <a:endParaRPr lang="ru-RU" sz="3200" u="sng" dirty="0"/>
          </a:p>
        </p:txBody>
      </p:sp>
      <p:pic>
        <p:nvPicPr>
          <p:cNvPr id="4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82"/>
            <a:ext cx="1370999" cy="130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6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000" y="279000"/>
            <a:ext cx="7498080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Подготовка к ГИА</a:t>
            </a:r>
            <a:endParaRPr lang="ru-RU" b="1" dirty="0">
              <a:ln w="1905"/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6000" y="1224000"/>
            <a:ext cx="11070000" cy="52650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4000" noProof="1">
                <a:cs typeface="Times New Roman" panose="02020603050405020304" pitchFamily="18" charset="0"/>
              </a:rPr>
              <a:t>С 23 августа </a:t>
            </a:r>
            <a:r>
              <a:rPr lang="ru-RU" sz="4000" noProof="1" smtClean="0">
                <a:cs typeface="Times New Roman" panose="02020603050405020304" pitchFamily="18" charset="0"/>
              </a:rPr>
              <a:t>2024 </a:t>
            </a:r>
            <a:r>
              <a:rPr lang="ru-RU" sz="4000" noProof="1">
                <a:cs typeface="Times New Roman" panose="02020603050405020304" pitchFamily="18" charset="0"/>
              </a:rPr>
              <a:t>года началась публикация проектов демоверсий, спецификаций и кодификаторов контрольных измерительных материалов (КИМ) </a:t>
            </a:r>
            <a:r>
              <a:rPr lang="ru-RU" sz="4000" noProof="1" smtClean="0">
                <a:cs typeface="Times New Roman" panose="02020603050405020304" pitchFamily="18" charset="0"/>
              </a:rPr>
              <a:t>единого </a:t>
            </a:r>
            <a:r>
              <a:rPr lang="ru-RU" sz="4000" noProof="1">
                <a:cs typeface="Times New Roman" panose="02020603050405020304" pitchFamily="18" charset="0"/>
              </a:rPr>
              <a:t>государственного экзамена </a:t>
            </a:r>
            <a:r>
              <a:rPr lang="ru-RU" sz="4000" noProof="1" smtClean="0">
                <a:cs typeface="Times New Roman" panose="02020603050405020304" pitchFamily="18" charset="0"/>
              </a:rPr>
              <a:t>2025 </a:t>
            </a:r>
            <a:r>
              <a:rPr lang="ru-RU" sz="4000" noProof="1">
                <a:cs typeface="Times New Roman" panose="02020603050405020304" pitchFamily="18" charset="0"/>
              </a:rPr>
              <a:t>года. </a:t>
            </a:r>
          </a:p>
          <a:p>
            <a:pPr marL="0" indent="0" algn="just">
              <a:buNone/>
              <a:defRPr/>
            </a:pPr>
            <a:r>
              <a:rPr lang="ru-RU" sz="4000" noProof="1">
                <a:cs typeface="Times New Roman" panose="02020603050405020304" pitchFamily="18" charset="0"/>
              </a:rPr>
              <a:t>   Ознакомиться с ними можно на </a:t>
            </a:r>
            <a:r>
              <a:rPr lang="ru-RU" sz="4000" b="1" noProof="1">
                <a:cs typeface="Times New Roman" panose="02020603050405020304" pitchFamily="18" charset="0"/>
              </a:rPr>
              <a:t>сайте ФИПИ </a:t>
            </a:r>
            <a:r>
              <a:rPr lang="ru-RU" sz="4000" noProof="1">
                <a:cs typeface="Times New Roman" panose="02020603050405020304" pitchFamily="18" charset="0"/>
              </a:rPr>
              <a:t>в Разделе: </a:t>
            </a:r>
            <a:r>
              <a:rPr lang="ru-RU" sz="4000" u="sng" noProof="1">
                <a:cs typeface="Times New Roman" panose="02020603050405020304" pitchFamily="18" charset="0"/>
              </a:rPr>
              <a:t>«Демоверсии, спецификации, кодификаторы </a:t>
            </a:r>
            <a:r>
              <a:rPr lang="ru-RU" sz="4000" u="sng" noProof="1" smtClean="0">
                <a:cs typeface="Times New Roman" panose="02020603050405020304" pitchFamily="18" charset="0"/>
              </a:rPr>
              <a:t>ЕГЭ </a:t>
            </a:r>
            <a:r>
              <a:rPr lang="ru-RU" sz="4000" u="sng" noProof="1">
                <a:cs typeface="Times New Roman" panose="02020603050405020304" pitchFamily="18" charset="0"/>
              </a:rPr>
              <a:t>2024 год</a:t>
            </a:r>
            <a:r>
              <a:rPr lang="ru-RU" sz="4000" noProof="1" smtClean="0">
                <a:cs typeface="Times New Roman" panose="02020603050405020304" pitchFamily="18" charset="0"/>
              </a:rPr>
              <a:t>», </a:t>
            </a:r>
            <a:r>
              <a:rPr lang="ru-RU" sz="4000" noProof="1">
                <a:cs typeface="Times New Roman" panose="02020603050405020304" pitchFamily="18" charset="0"/>
              </a:rPr>
              <a:t>а также на сайте </a:t>
            </a:r>
            <a:r>
              <a:rPr lang="ru-RU" sz="4000" u="sng" noProof="1">
                <a:cs typeface="Times New Roman" panose="02020603050405020304" pitchFamily="18" charset="0"/>
              </a:rPr>
              <a:t>«РЕШУ </a:t>
            </a:r>
            <a:r>
              <a:rPr lang="ru-RU" sz="4000" u="sng" noProof="1" smtClean="0">
                <a:cs typeface="Times New Roman" panose="02020603050405020304" pitchFamily="18" charset="0"/>
              </a:rPr>
              <a:t>ЕГЭ</a:t>
            </a:r>
            <a:r>
              <a:rPr lang="ru-RU" sz="4000" u="sng" noProof="1">
                <a:cs typeface="Times New Roman" panose="02020603050405020304" pitchFamily="18" charset="0"/>
              </a:rPr>
              <a:t>» и др.</a:t>
            </a:r>
            <a:endParaRPr lang="ru-RU" sz="4000" noProof="1"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7697996"/>
      </p:ext>
    </p:extLst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905"/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Подготовка к </a:t>
            </a:r>
            <a:r>
              <a:rPr lang="ru-RU" b="1" dirty="0" smtClean="0">
                <a:ln w="1905"/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ГИА в</a:t>
            </a:r>
            <a:r>
              <a:rPr lang="ru-RU" b="1" dirty="0" smtClean="0">
                <a:solidFill>
                  <a:srgbClr val="FF0000"/>
                </a:solidFill>
              </a:rPr>
              <a:t>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Консультации учителей-предметников</a:t>
            </a:r>
          </a:p>
          <a:p>
            <a:r>
              <a:rPr lang="ru-RU" sz="4400" dirty="0" smtClean="0"/>
              <a:t>Платные дополнительные образовательные услуги</a:t>
            </a:r>
          </a:p>
          <a:p>
            <a:r>
              <a:rPr lang="ru-RU" sz="4400" dirty="0" smtClean="0"/>
              <a:t>Индивидуальные консультации (график)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004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00"/>
            <a:ext cx="6096000" cy="3870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ГИА-2025 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по образовательным программам </a:t>
            </a:r>
            <a:r>
              <a:rPr lang="ru-RU" sz="5400" dirty="0" smtClean="0">
                <a:solidFill>
                  <a:srgbClr val="002060"/>
                </a:solidFill>
              </a:rPr>
              <a:t>среднего </a:t>
            </a:r>
            <a:r>
              <a:rPr lang="ru-RU" sz="5400" dirty="0" smtClean="0">
                <a:solidFill>
                  <a:srgbClr val="002060"/>
                </a:solidFill>
              </a:rPr>
              <a:t>общего образования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1000" y="0"/>
            <a:ext cx="2091000" cy="20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2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000" y="639000"/>
            <a:ext cx="10927800" cy="5537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400" b="1" dirty="0">
                <a:solidFill>
                  <a:srgbClr val="002060"/>
                </a:solidFill>
              </a:rPr>
              <a:t>ГИА – это основной вид экзамена для выпускников  </a:t>
            </a:r>
            <a:r>
              <a:rPr lang="ru-RU" sz="4400" b="1" dirty="0" smtClean="0">
                <a:solidFill>
                  <a:srgbClr val="002060"/>
                </a:solidFill>
              </a:rPr>
              <a:t>11 </a:t>
            </a:r>
            <a:r>
              <a:rPr lang="ru-RU" sz="4400" b="1" dirty="0">
                <a:solidFill>
                  <a:srgbClr val="002060"/>
                </a:solidFill>
              </a:rPr>
              <a:t>классов на уровне </a:t>
            </a:r>
            <a:r>
              <a:rPr lang="ru-RU" sz="4400" b="1" dirty="0" smtClean="0">
                <a:solidFill>
                  <a:srgbClr val="002060"/>
                </a:solidFill>
              </a:rPr>
              <a:t>среднего общего </a:t>
            </a:r>
            <a:r>
              <a:rPr lang="ru-RU" sz="4400" b="1" dirty="0">
                <a:solidFill>
                  <a:srgbClr val="002060"/>
                </a:solidFill>
              </a:rPr>
              <a:t>образования.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2060"/>
                </a:solidFill>
              </a:rPr>
              <a:t>    Сдача ГИА необходима для получения аттестата </a:t>
            </a:r>
            <a:r>
              <a:rPr lang="ru-RU" sz="4000" b="1" dirty="0" smtClean="0">
                <a:solidFill>
                  <a:srgbClr val="002060"/>
                </a:solidFill>
              </a:rPr>
              <a:t>о среднем общем </a:t>
            </a:r>
            <a:r>
              <a:rPr lang="ru-RU" sz="4000" b="1" dirty="0">
                <a:solidFill>
                  <a:srgbClr val="002060"/>
                </a:solidFill>
              </a:rPr>
              <a:t>образовании и </a:t>
            </a:r>
            <a:r>
              <a:rPr lang="ru-RU" sz="4000" b="1" dirty="0" smtClean="0">
                <a:solidFill>
                  <a:srgbClr val="002060"/>
                </a:solidFill>
              </a:rPr>
              <a:t>поступления  </a:t>
            </a:r>
            <a:r>
              <a:rPr lang="ru-RU" sz="4000" b="1" dirty="0">
                <a:solidFill>
                  <a:srgbClr val="002060"/>
                </a:solidFill>
              </a:rPr>
              <a:t>в </a:t>
            </a:r>
            <a:r>
              <a:rPr lang="ru-RU" sz="4000" b="1" dirty="0" smtClean="0">
                <a:solidFill>
                  <a:srgbClr val="002060"/>
                </a:solidFill>
              </a:rPr>
              <a:t>учреждения высшего профессионального образования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31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Информационное сопровождение ГИА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1000" y="2124000"/>
            <a:ext cx="11721000" cy="4097963"/>
          </a:xfrm>
        </p:spPr>
        <p:txBody>
          <a:bodyPr>
            <a:noAutofit/>
          </a:bodyPr>
          <a:lstStyle/>
          <a:p>
            <a:r>
              <a:rPr lang="en-US" sz="4400" u="sng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4400" u="sng" dirty="0" smtClean="0">
                <a:solidFill>
                  <a:schemeClr val="tx1"/>
                </a:solidFill>
                <a:hlinkClick r:id="rId2"/>
              </a:rPr>
              <a:t>fipi.ru</a:t>
            </a:r>
            <a:endParaRPr lang="ru-RU" sz="4400" u="sng" dirty="0" smtClean="0">
              <a:solidFill>
                <a:schemeClr val="tx1"/>
              </a:solidFill>
            </a:endParaRPr>
          </a:p>
          <a:p>
            <a:r>
              <a:rPr lang="en-US" sz="4400" u="sng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4400" u="sng" dirty="0" smtClean="0">
                <a:solidFill>
                  <a:schemeClr val="tx1"/>
                </a:solidFill>
                <a:hlinkClick r:id="rId3"/>
              </a:rPr>
              <a:t>ege.midural.ru/oge.html</a:t>
            </a:r>
            <a:endParaRPr lang="ru-RU" sz="4400" u="sng" dirty="0" smtClean="0">
              <a:solidFill>
                <a:schemeClr val="tx1"/>
              </a:solidFill>
            </a:endParaRPr>
          </a:p>
          <a:p>
            <a:r>
              <a:rPr lang="en-US" sz="4400" u="sng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ru-RU" sz="4400" u="sng" dirty="0" smtClean="0">
                <a:solidFill>
                  <a:schemeClr val="tx1"/>
                </a:solidFill>
                <a:hlinkClick r:id="rId4"/>
              </a:rPr>
              <a:t>школа11екатеринбург.рф/</a:t>
            </a:r>
            <a:r>
              <a:rPr lang="ru-RU" sz="4400" u="sng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ru-RU" sz="4400" u="sng" dirty="0" smtClean="0">
                <a:hlinkClick r:id="rId5"/>
              </a:rPr>
              <a:t>www.gia.edu.ru</a:t>
            </a:r>
            <a:r>
              <a:rPr lang="ru-RU" altLang="ru-RU" sz="4400" u="sng" dirty="0" smtClean="0"/>
              <a:t> </a:t>
            </a:r>
            <a:endParaRPr lang="ru-RU" sz="4400" u="sng" dirty="0"/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271000" cy="216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Документы, регламентирующие проведение ГИА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6000" y="1944000"/>
            <a:ext cx="11640600" cy="45900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sz="4400" dirty="0" smtClean="0"/>
              <a:t>Федеральный закон «Об образовании в Российской Федерации» от 29.12.2012 №273-ФЗ</a:t>
            </a:r>
          </a:p>
          <a:p>
            <a:pPr marL="0" indent="0">
              <a:buNone/>
            </a:pPr>
            <a:endParaRPr lang="ru-RU" sz="4400" dirty="0" smtClean="0"/>
          </a:p>
          <a:p>
            <a:pPr>
              <a:buFontTx/>
              <a:buChar char="-"/>
            </a:pPr>
            <a:r>
              <a:rPr lang="ru-RU" sz="4400" dirty="0" smtClean="0"/>
              <a:t>Приказ </a:t>
            </a:r>
            <a:r>
              <a:rPr lang="ru-RU" sz="4400" dirty="0" err="1" smtClean="0"/>
              <a:t>Рособрнадзора</a:t>
            </a:r>
            <a:r>
              <a:rPr lang="ru-RU" sz="4400" dirty="0" smtClean="0"/>
              <a:t> и Министерства просвещения РФ от 04.04.2023г. №</a:t>
            </a:r>
            <a:r>
              <a:rPr lang="ru-RU" sz="4400" dirty="0" smtClean="0"/>
              <a:t>233/552 </a:t>
            </a:r>
            <a:r>
              <a:rPr lang="ru-RU" sz="4400" dirty="0" smtClean="0"/>
              <a:t>«Об утверждении Порядка проведения ГИА по образовательным программам </a:t>
            </a:r>
            <a:r>
              <a:rPr lang="ru-RU" sz="4400" dirty="0" smtClean="0"/>
              <a:t>среднего </a:t>
            </a:r>
            <a:r>
              <a:rPr lang="ru-RU" sz="4400" dirty="0" smtClean="0"/>
              <a:t>общего образования»</a:t>
            </a:r>
          </a:p>
          <a:p>
            <a:pPr marL="0" indent="0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Ознакомление с документами всех участников образовательных отношений (под подпись)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9" y="111813"/>
            <a:ext cx="1438901" cy="1263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000" y="365125"/>
            <a:ext cx="6345000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Условия допуска к ГИА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6000" y="2124000"/>
            <a:ext cx="11766000" cy="409796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Годовые отметки по всем предметам учебного плана не ниже удовлетворительных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Отметка «Зачет» за итоговое сочинение по литературе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Отметка за защиту итогового индивидуального проекта не ниже удовлетворительной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80414"/>
            <a:ext cx="1685999" cy="16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1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6000" y="594000"/>
            <a:ext cx="4365000" cy="99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Обязательные предметы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(для получения аттестата)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6000" y="1809000"/>
            <a:ext cx="2925000" cy="99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Русский язык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6000" y="2985979"/>
            <a:ext cx="2925000" cy="99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Математика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31000" y="594000"/>
            <a:ext cx="4815000" cy="99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Предметы по выбору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(для поступления в ВУЗ)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1000" y="1891579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География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36000" y="5187592"/>
            <a:ext cx="4770000" cy="742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Иностранные языки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1000" y="2709000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Информатика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63500" y="2701303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История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1000" y="3535001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Литература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84840" y="3535001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Обществознание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81000" y="4419000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Физика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84840" y="4419000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Химия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63500" y="1894568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Биология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21102115">
            <a:off x="2224559" y="4603702"/>
            <a:ext cx="3469223" cy="1460328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Уточнять на сайте ВУЗа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76000" y="504000"/>
            <a:ext cx="2925000" cy="99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Математика 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2811000" y="1494000"/>
            <a:ext cx="3127500" cy="675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53964" y="1494000"/>
            <a:ext cx="2729536" cy="675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831000" y="2322883"/>
            <a:ext cx="2925000" cy="99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Базового уровня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01000" y="2322883"/>
            <a:ext cx="2925000" cy="99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Профильного уровня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144000"/>
            <a:ext cx="1370999" cy="130942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826000" y="3609000"/>
            <a:ext cx="585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Участники ГИА вправе изменить  указанный в заявлениях об участии в экзаменах уровень ЕГЭ по математике. В этом случае подаются в ГЭК соответствующие заявления с указанием измененного уровня ЕГЭ по математике.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29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00" y="365125"/>
            <a:ext cx="8722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Сроки и место подачи заявлений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1000" y="1584000"/>
            <a:ext cx="11115000" cy="45000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 Заявление на участие в итоговом собеседовании по русскому языку –</a:t>
            </a:r>
            <a:r>
              <a:rPr lang="ru-RU" sz="5400" dirty="0" smtClean="0">
                <a:solidFill>
                  <a:srgbClr val="FF0000"/>
                </a:solidFill>
              </a:rPr>
              <a:t>ноябрь 2024 </a:t>
            </a:r>
            <a:r>
              <a:rPr lang="ru-RU" sz="5400" dirty="0" smtClean="0">
                <a:solidFill>
                  <a:schemeClr val="tx1"/>
                </a:solidFill>
              </a:rPr>
              <a:t>в МАОУ СОШ №11</a:t>
            </a: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 Заявление на участие в ЕГЭ (ГВЭ) – до 1 февраля 2025 года включительно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144000"/>
            <a:ext cx="1370999" cy="130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9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960</Words>
  <Application>Microsoft Office PowerPoint</Application>
  <PresentationFormat>Широкоэкранный</PresentationFormat>
  <Paragraphs>127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MoolBoran</vt:lpstr>
      <vt:lpstr>Times New Roman</vt:lpstr>
      <vt:lpstr>Тема Office</vt:lpstr>
      <vt:lpstr>ГИА-2025  по образовательным программам среднего  общего образования</vt:lpstr>
      <vt:lpstr>Порядок и формы проведения государственной итоговой аттестации выпускников 11 классов  в 2024-2025 учебном году </vt:lpstr>
      <vt:lpstr>Презентация PowerPoint</vt:lpstr>
      <vt:lpstr>Информационное сопровождение ГИА</vt:lpstr>
      <vt:lpstr>Документы, регламентирующие проведение ГИА</vt:lpstr>
      <vt:lpstr>Условия допуска к ГИА</vt:lpstr>
      <vt:lpstr>Презентация PowerPoint</vt:lpstr>
      <vt:lpstr>Презентация PowerPoint</vt:lpstr>
      <vt:lpstr>Сроки и место подачи заявлений</vt:lpstr>
      <vt:lpstr>Изменение выбора предметов</vt:lpstr>
      <vt:lpstr>Допуск к ГИА-11 (итоговое сочинение (изложение) по литературе</vt:lpstr>
      <vt:lpstr>ЧТО ВАЖНО ЗНАТЬ?</vt:lpstr>
      <vt:lpstr>Важно знать</vt:lpstr>
      <vt:lpstr>Презентация PowerPoint</vt:lpstr>
      <vt:lpstr>Презентация PowerPoint</vt:lpstr>
      <vt:lpstr>Требования к работе  </vt:lpstr>
      <vt:lpstr>Презентация PowerPoint</vt:lpstr>
      <vt:lpstr>Повторно можно сдать ЕГЭ в этом году</vt:lpstr>
      <vt:lpstr>Неудовлетворительный результат</vt:lpstr>
      <vt:lpstr>Аттестат </vt:lpstr>
      <vt:lpstr>Медаль «За особые успехи в учении I и II степеней»</vt:lpstr>
      <vt:lpstr>Сопровождение ГИА</vt:lpstr>
      <vt:lpstr>Подготовка к ГИА</vt:lpstr>
      <vt:lpstr>Подготовка к ГИА в школе</vt:lpstr>
      <vt:lpstr>ГИА-2025  по образовательным программам среднего общего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Кабинет11а</cp:lastModifiedBy>
  <cp:revision>88</cp:revision>
  <dcterms:created xsi:type="dcterms:W3CDTF">2020-07-05T17:04:43Z</dcterms:created>
  <dcterms:modified xsi:type="dcterms:W3CDTF">2024-09-19T03:58:06Z</dcterms:modified>
</cp:coreProperties>
</file>