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handoutMasterIdLst>
    <p:handoutMasterId r:id="rId43"/>
  </p:handoutMasterIdLst>
  <p:sldIdLst>
    <p:sldId id="256" r:id="rId2"/>
    <p:sldId id="329" r:id="rId3"/>
    <p:sldId id="330" r:id="rId4"/>
    <p:sldId id="283" r:id="rId5"/>
    <p:sldId id="274" r:id="rId6"/>
    <p:sldId id="324" r:id="rId7"/>
    <p:sldId id="328" r:id="rId8"/>
    <p:sldId id="306" r:id="rId9"/>
    <p:sldId id="344" r:id="rId10"/>
    <p:sldId id="345" r:id="rId11"/>
    <p:sldId id="347" r:id="rId12"/>
    <p:sldId id="312" r:id="rId13"/>
    <p:sldId id="335" r:id="rId14"/>
    <p:sldId id="331" r:id="rId15"/>
    <p:sldId id="326" r:id="rId16"/>
    <p:sldId id="353" r:id="rId17"/>
    <p:sldId id="354" r:id="rId18"/>
    <p:sldId id="355" r:id="rId19"/>
    <p:sldId id="361" r:id="rId20"/>
    <p:sldId id="356" r:id="rId21"/>
    <p:sldId id="360" r:id="rId22"/>
    <p:sldId id="357" r:id="rId23"/>
    <p:sldId id="358" r:id="rId24"/>
    <p:sldId id="307" r:id="rId25"/>
    <p:sldId id="349" r:id="rId26"/>
    <p:sldId id="350" r:id="rId27"/>
    <p:sldId id="339" r:id="rId28"/>
    <p:sldId id="309" r:id="rId29"/>
    <p:sldId id="318" r:id="rId30"/>
    <p:sldId id="342" r:id="rId31"/>
    <p:sldId id="314" r:id="rId32"/>
    <p:sldId id="315" r:id="rId33"/>
    <p:sldId id="316" r:id="rId34"/>
    <p:sldId id="317" r:id="rId35"/>
    <p:sldId id="319" r:id="rId36"/>
    <p:sldId id="352" r:id="rId37"/>
    <p:sldId id="290" r:id="rId38"/>
    <p:sldId id="322" r:id="rId39"/>
    <p:sldId id="341" r:id="rId40"/>
    <p:sldId id="343" r:id="rId41"/>
    <p:sldId id="323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24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12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47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684000"/>
            <a:ext cx="7065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7532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50B3A33-03F4-4866-B517-A54DC890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000" y="189000"/>
            <a:ext cx="907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37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9EA4-569D-4E6E-A411-71CBBF115680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9BCA-DB7A-476B-8D4C-6B0CE12A3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4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2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84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5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79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63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21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8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74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60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ant.ru/news/1649475/" TargetMode="External"/><Relationship Id="rId2" Type="http://schemas.openxmlformats.org/officeDocument/2006/relationships/hyperlink" Target="https://www.garant.ru/hotlaw/federal/1649520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ge.midural.ru/oge.html" TargetMode="External"/><Relationship Id="rId2" Type="http://schemas.openxmlformats.org/officeDocument/2006/relationships/hyperlink" Target="https://fipi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gia.edu.ru/" TargetMode="External"/><Relationship Id="rId4" Type="http://schemas.openxmlformats.org/officeDocument/2006/relationships/hyperlink" Target="https://&#1096;&#1082;&#1086;&#1083;&#1072;11&#1077;&#1082;&#1072;&#1090;&#1077;&#1088;&#1080;&#1085;&#1073;&#1091;&#1088;&#1075;.&#1088;&#1092;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14000"/>
            <a:ext cx="6096000" cy="38700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0070C0"/>
                </a:solidFill>
                <a:cs typeface="MoolBoran" panose="020B0100010101010101" pitchFamily="34" charset="0"/>
              </a:rPr>
              <a:t>ГИА-2024 </a:t>
            </a:r>
            <a:br>
              <a:rPr lang="ru-RU" sz="5400" dirty="0" smtClean="0">
                <a:solidFill>
                  <a:srgbClr val="0070C0"/>
                </a:solidFill>
                <a:cs typeface="MoolBoran" panose="020B0100010101010101" pitchFamily="34" charset="0"/>
              </a:rPr>
            </a:br>
            <a:r>
              <a:rPr lang="ru-RU" sz="5400" dirty="0" smtClean="0">
                <a:solidFill>
                  <a:srgbClr val="0070C0"/>
                </a:solidFill>
                <a:cs typeface="MoolBoran" panose="020B0100010101010101" pitchFamily="34" charset="0"/>
              </a:rPr>
              <a:t>по образовательным программам среднего  общего образования</a:t>
            </a:r>
            <a:endParaRPr lang="ru-RU" sz="5400" dirty="0">
              <a:solidFill>
                <a:srgbClr val="0070C0"/>
              </a:solidFill>
              <a:cs typeface="MoolBoran" panose="020B0100010101010101" pitchFamily="34" charset="0"/>
            </a:endParaRPr>
          </a:p>
        </p:txBody>
      </p:sp>
      <p:pic>
        <p:nvPicPr>
          <p:cNvPr id="3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5025" y="0"/>
            <a:ext cx="2223884" cy="21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784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476000" y="504000"/>
            <a:ext cx="2925000" cy="99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Математика </a:t>
            </a:r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>
            <a:stCxn id="4" idx="2"/>
          </p:cNvCxnSpPr>
          <p:nvPr/>
        </p:nvCxnSpPr>
        <p:spPr>
          <a:xfrm flipH="1">
            <a:off x="2811000" y="1494000"/>
            <a:ext cx="3127500" cy="675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953964" y="1494000"/>
            <a:ext cx="2729536" cy="675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831000" y="2322883"/>
            <a:ext cx="2925000" cy="99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Базового уровня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01000" y="2322883"/>
            <a:ext cx="2925000" cy="99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Профильного уровня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4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00" y="144000"/>
            <a:ext cx="1370999" cy="130942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826000" y="3609000"/>
            <a:ext cx="585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Участники ГИА вправе изменить  указанный в заявлениях об участии в экзаменах уровень ЕГЭ по математике. В этом случае подаются в ГЭК соответствующие заявления с указанием измененного уровня ЕГЭ по математике.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6299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000" y="365125"/>
            <a:ext cx="87228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Сроки и место подачи заявлений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51000" y="1584000"/>
            <a:ext cx="11541000" cy="450000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5400" dirty="0" smtClean="0">
                <a:solidFill>
                  <a:schemeClr val="tx1"/>
                </a:solidFill>
              </a:rPr>
              <a:t> Заявление на участие в итоговом собеседовании по русскому языку – </a:t>
            </a:r>
            <a:r>
              <a:rPr lang="ru-RU" sz="5400" dirty="0" smtClean="0">
                <a:solidFill>
                  <a:srgbClr val="FF0000"/>
                </a:solidFill>
              </a:rPr>
              <a:t>9 ноября 2023 </a:t>
            </a:r>
            <a:r>
              <a:rPr lang="ru-RU" sz="5400" dirty="0" smtClean="0">
                <a:solidFill>
                  <a:schemeClr val="tx1"/>
                </a:solidFill>
              </a:rPr>
              <a:t>в МАОУ СОШ №11</a:t>
            </a:r>
          </a:p>
          <a:p>
            <a:pPr marL="0" indent="0">
              <a:buNone/>
            </a:pPr>
            <a:endParaRPr lang="ru-RU" sz="12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sz="5400" dirty="0" smtClean="0">
                <a:solidFill>
                  <a:schemeClr val="tx1"/>
                </a:solidFill>
              </a:rPr>
              <a:t> Заявление на участие в ЕГЭ (ГВЭ) – до 1 февраля 2024 года включительно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00" y="144000"/>
            <a:ext cx="1370999" cy="1309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199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000" y="365125"/>
            <a:ext cx="89028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Изменение выбора предметов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94898" y="1571506"/>
            <a:ext cx="11901000" cy="409796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5400" dirty="0" smtClean="0">
                <a:solidFill>
                  <a:schemeClr val="tx1"/>
                </a:solidFill>
              </a:rPr>
              <a:t>Выбор предметов МОЖНО изменить до 1 февраля включительно</a:t>
            </a:r>
          </a:p>
          <a:p>
            <a:pPr>
              <a:buFontTx/>
              <a:buChar char="-"/>
            </a:pPr>
            <a:r>
              <a:rPr lang="ru-RU" sz="5400" dirty="0" smtClean="0">
                <a:solidFill>
                  <a:schemeClr val="tx1"/>
                </a:solidFill>
              </a:rPr>
              <a:t>После 1 февраля – ТОЛЬКО при наличии уважительных причин, </a:t>
            </a:r>
            <a:r>
              <a:rPr lang="ru-RU" sz="5400" u="sng" dirty="0" smtClean="0">
                <a:solidFill>
                  <a:schemeClr val="tx1"/>
                </a:solidFill>
              </a:rPr>
              <a:t>подтвержденных документально! </a:t>
            </a:r>
            <a:r>
              <a:rPr lang="ru-RU" sz="4000" noProof="1">
                <a:solidFill>
                  <a:srgbClr val="FF0000"/>
                </a:solidFill>
                <a:cs typeface="Times New Roman" panose="02020603050405020304" pitchFamily="18" charset="0"/>
              </a:rPr>
              <a:t>Заявление подается не позднее чем за </a:t>
            </a:r>
            <a:r>
              <a:rPr lang="ru-RU" sz="4000" noProof="1" smtClean="0">
                <a:solidFill>
                  <a:srgbClr val="FF0000"/>
                </a:solidFill>
                <a:cs typeface="Times New Roman" panose="02020603050405020304" pitchFamily="18" charset="0"/>
              </a:rPr>
              <a:t>2 недели </a:t>
            </a:r>
            <a:r>
              <a:rPr lang="ru-RU" sz="4000" noProof="1">
                <a:solidFill>
                  <a:srgbClr val="FF0000"/>
                </a:solidFill>
                <a:cs typeface="Times New Roman" panose="02020603050405020304" pitchFamily="18" charset="0"/>
              </a:rPr>
              <a:t>до начала соответствующих экзаменов </a:t>
            </a:r>
          </a:p>
          <a:p>
            <a:pPr>
              <a:buFontTx/>
              <a:buChar char="-"/>
            </a:pPr>
            <a:endParaRPr lang="ru-RU" sz="5400" u="sng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000" y="0"/>
            <a:ext cx="1640999" cy="1567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756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Допуск к </a:t>
            </a:r>
            <a:r>
              <a:rPr lang="ru-RU" b="1" dirty="0" smtClean="0">
                <a:solidFill>
                  <a:srgbClr val="FF0000"/>
                </a:solidFill>
              </a:rPr>
              <a:t>ГИА-11  (защита </a:t>
            </a:r>
            <a:r>
              <a:rPr lang="ru-RU" b="1" dirty="0">
                <a:solidFill>
                  <a:srgbClr val="FF0000"/>
                </a:solidFill>
              </a:rPr>
              <a:t>итогового индивидуального </a:t>
            </a:r>
            <a:r>
              <a:rPr lang="ru-RU" b="1" dirty="0" smtClean="0">
                <a:solidFill>
                  <a:srgbClr val="FF0000"/>
                </a:solidFill>
              </a:rPr>
              <a:t>проекта)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1000" y="1690688"/>
            <a:ext cx="4927902" cy="435133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60544" y="2754000"/>
            <a:ext cx="51355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21 октября 2023 г.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1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1000" y="-167109"/>
            <a:ext cx="10215000" cy="20113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Допуск к ГИА-11 (итоговое сочинение (изложение) по литературе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201000" y="1438358"/>
            <a:ext cx="11700000" cy="4675202"/>
          </a:xfrm>
        </p:spPr>
        <p:txBody>
          <a:bodyPr>
            <a:normAutofit/>
          </a:bodyPr>
          <a:lstStyle/>
          <a:p>
            <a:pPr algn="just"/>
            <a:r>
              <a:rPr lang="ru-RU" altLang="ru-RU" sz="3200" dirty="0" smtClean="0">
                <a:cs typeface="Times New Roman" panose="02020603050405020304" pitchFamily="18" charset="0"/>
              </a:rPr>
              <a:t>Сроки проведения</a:t>
            </a:r>
          </a:p>
          <a:p>
            <a:pPr marL="0" indent="0" algn="just">
              <a:buNone/>
            </a:pPr>
            <a:r>
              <a:rPr lang="ru-RU" altLang="ru-RU" sz="3200" dirty="0" smtClean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) основной срок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(первая </a:t>
            </a:r>
            <a:r>
              <a:rPr lang="ru-RU" altLang="ru-RU" sz="3200" dirty="0">
                <a:cs typeface="Times New Roman" panose="02020603050405020304" pitchFamily="18" charset="0"/>
              </a:rPr>
              <a:t>среда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декабря) </a:t>
            </a:r>
            <a:r>
              <a:rPr lang="ru-RU" altLang="ru-RU" sz="3200" dirty="0">
                <a:cs typeface="Times New Roman" panose="02020603050405020304" pitchFamily="18" charset="0"/>
              </a:rPr>
              <a:t>– </a:t>
            </a:r>
            <a:r>
              <a:rPr lang="ru-RU" altLang="ru-RU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6 декабря </a:t>
            </a:r>
            <a:r>
              <a:rPr lang="ru-RU" altLang="ru-RU" sz="3200" b="1" dirty="0" smtClean="0">
                <a:cs typeface="Times New Roman" panose="02020603050405020304" pitchFamily="18" charset="0"/>
              </a:rPr>
              <a:t>2023 </a:t>
            </a:r>
            <a:r>
              <a:rPr lang="ru-RU" altLang="ru-RU" sz="3200" b="1" dirty="0">
                <a:cs typeface="Times New Roman" panose="02020603050405020304" pitchFamily="18" charset="0"/>
              </a:rPr>
              <a:t>года</a:t>
            </a:r>
            <a:endParaRPr lang="ru-RU" altLang="ru-RU" sz="32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3200" dirty="0">
                <a:cs typeface="Times New Roman" panose="02020603050405020304" pitchFamily="18" charset="0"/>
              </a:rPr>
              <a:t>2) дополнительный срок 1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(первая среда февраля) </a:t>
            </a:r>
            <a:r>
              <a:rPr lang="ru-RU" altLang="ru-RU" sz="3200" dirty="0">
                <a:cs typeface="Times New Roman" panose="02020603050405020304" pitchFamily="18" charset="0"/>
              </a:rPr>
              <a:t>– </a:t>
            </a:r>
            <a:endParaRPr lang="ru-RU" altLang="ru-RU" sz="32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3200" b="1" dirty="0" smtClean="0">
                <a:cs typeface="Times New Roman" panose="02020603050405020304" pitchFamily="18" charset="0"/>
              </a:rPr>
              <a:t>7 февраля 2024 </a:t>
            </a:r>
            <a:r>
              <a:rPr lang="ru-RU" altLang="ru-RU" sz="3200" b="1" dirty="0">
                <a:cs typeface="Times New Roman" panose="02020603050405020304" pitchFamily="18" charset="0"/>
              </a:rPr>
              <a:t>года</a:t>
            </a:r>
            <a:endParaRPr lang="ru-RU" altLang="ru-RU" sz="32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3200" dirty="0">
                <a:cs typeface="Times New Roman" panose="02020603050405020304" pitchFamily="18" charset="0"/>
              </a:rPr>
              <a:t>3) дополнительный срок 2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(вторая среда апреля</a:t>
            </a:r>
            <a:r>
              <a:rPr lang="ru-RU" altLang="ru-RU" sz="3200" dirty="0">
                <a:cs typeface="Times New Roman" panose="02020603050405020304" pitchFamily="18" charset="0"/>
              </a:rPr>
              <a:t>) – </a:t>
            </a:r>
            <a:endParaRPr lang="ru-RU" altLang="ru-RU" sz="32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3200" b="1" dirty="0" smtClean="0">
                <a:cs typeface="Times New Roman" panose="02020603050405020304" pitchFamily="18" charset="0"/>
              </a:rPr>
              <a:t>10 </a:t>
            </a:r>
            <a:r>
              <a:rPr lang="ru-RU" altLang="ru-RU" sz="3200" b="1" dirty="0">
                <a:cs typeface="Times New Roman" panose="02020603050405020304" pitchFamily="18" charset="0"/>
              </a:rPr>
              <a:t>апреля 2024 </a:t>
            </a:r>
            <a:r>
              <a:rPr lang="ru-RU" altLang="ru-RU" sz="3200" b="1" dirty="0" smtClean="0">
                <a:cs typeface="Times New Roman" panose="02020603050405020304" pitchFamily="18" charset="0"/>
              </a:rPr>
              <a:t>года</a:t>
            </a:r>
          </a:p>
          <a:p>
            <a:r>
              <a:rPr lang="ru-RU" sz="3200" dirty="0" smtClean="0"/>
              <a:t>Место проведения – МАОУ СОШ №11</a:t>
            </a:r>
          </a:p>
          <a:p>
            <a:r>
              <a:rPr lang="ru-RU" sz="3200" dirty="0" smtClean="0"/>
              <a:t>Организаторы и эксперты – учителя МАОУ СОШ №11</a:t>
            </a:r>
          </a:p>
          <a:p>
            <a:pPr marL="0" indent="0" algn="just">
              <a:buNone/>
            </a:pP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3200" dirty="0"/>
          </a:p>
        </p:txBody>
      </p:sp>
      <p:pic>
        <p:nvPicPr>
          <p:cNvPr id="4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505999" cy="1438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06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000" y="365125"/>
            <a:ext cx="85428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Итоговое сочинение (изложение)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46000" y="1584000"/>
            <a:ext cx="11946000" cy="4637963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При себе иметь: паспорт и черную </a:t>
            </a:r>
            <a:r>
              <a:rPr lang="ru-RU" sz="4000" dirty="0" err="1" smtClean="0">
                <a:solidFill>
                  <a:schemeClr val="tx1"/>
                </a:solidFill>
              </a:rPr>
              <a:t>гелевую</a:t>
            </a:r>
            <a:r>
              <a:rPr lang="ru-RU" sz="4000" dirty="0" smtClean="0">
                <a:solidFill>
                  <a:schemeClr val="tx1"/>
                </a:solidFill>
              </a:rPr>
              <a:t> ручку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Оценка по критериям, отметка «зачет»/ «незачет»</a:t>
            </a: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00" y="144000"/>
            <a:ext cx="1280999" cy="1223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571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195" y="590756"/>
            <a:ext cx="10515600" cy="62052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ЧТО ВАЖНО ЗНАТЬ?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314" y="1543792"/>
            <a:ext cx="11476512" cy="4351338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/>
              <a:t>все </a:t>
            </a:r>
            <a:r>
              <a:rPr lang="ru-RU" sz="3200" dirty="0"/>
              <a:t>11-классники России пишут сочинение в один день;</a:t>
            </a:r>
          </a:p>
          <a:p>
            <a:pPr lvl="0"/>
            <a:r>
              <a:rPr lang="ru-RU" sz="3200" dirty="0" smtClean="0"/>
              <a:t>отведенное </a:t>
            </a:r>
            <a:r>
              <a:rPr lang="ru-RU" sz="3200" dirty="0"/>
              <a:t>время – </a:t>
            </a:r>
            <a:r>
              <a:rPr lang="ru-RU" sz="3200" b="1" i="1" dirty="0">
                <a:solidFill>
                  <a:srgbClr val="0070C0"/>
                </a:solidFill>
              </a:rPr>
              <a:t>235 минут (3 часа 55 мин</a:t>
            </a:r>
            <a:r>
              <a:rPr lang="ru-RU" sz="3200" dirty="0"/>
              <a:t>.), но определенному кругу учащихся могут быть предоставлены дополнительные 90 минут; </a:t>
            </a:r>
          </a:p>
          <a:p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6314" y="4121188"/>
            <a:ext cx="108678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Важно! Итоговое сочинение в рамках ГИА-2024 11-классники будут писать </a:t>
            </a:r>
            <a:r>
              <a:rPr lang="ru-RU" sz="4000" b="1" u="sng" dirty="0">
                <a:solidFill>
                  <a:srgbClr val="FF0000"/>
                </a:solidFill>
              </a:rPr>
              <a:t>6 декабря 2023 </a:t>
            </a:r>
            <a:r>
              <a:rPr lang="ru-RU" sz="4000" b="1" u="sng" dirty="0" smtClean="0">
                <a:solidFill>
                  <a:srgbClr val="FF0000"/>
                </a:solidFill>
              </a:rPr>
              <a:t>года</a:t>
            </a:r>
            <a:endParaRPr lang="ru-RU" sz="4000" b="1" u="sng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858" y="5904473"/>
            <a:ext cx="11306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/>
              <a:t>Пересдача: 7 </a:t>
            </a:r>
            <a:r>
              <a:rPr lang="ru-RU" sz="3200" i="1" dirty="0"/>
              <a:t>февраля 2024 </a:t>
            </a:r>
            <a:r>
              <a:rPr lang="ru-RU" sz="3200" i="1" dirty="0" smtClean="0"/>
              <a:t>года; 10 </a:t>
            </a:r>
            <a:r>
              <a:rPr lang="ru-RU" sz="3200" i="1" dirty="0"/>
              <a:t>апреля 2024 года.</a:t>
            </a:r>
          </a:p>
        </p:txBody>
      </p:sp>
    </p:spTree>
    <p:extLst>
      <p:ext uri="{BB962C8B-B14F-4D97-AF65-F5344CB8AC3E}">
        <p14:creationId xmlns:p14="http://schemas.microsoft.com/office/powerpoint/2010/main" val="12414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068" y="471837"/>
            <a:ext cx="11179628" cy="5667705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/>
              <a:t>экзаменуемому необходимо написать сочинение-рассуждение, объемом </a:t>
            </a:r>
            <a:r>
              <a:rPr lang="ru-RU" sz="3200" b="1" dirty="0" smtClean="0">
                <a:solidFill>
                  <a:srgbClr val="FF0000"/>
                </a:solidFill>
              </a:rPr>
              <a:t>от 350 слов; </a:t>
            </a:r>
          </a:p>
          <a:p>
            <a:pPr lvl="0"/>
            <a:r>
              <a:rPr lang="ru-RU" sz="3200" dirty="0" smtClean="0"/>
              <a:t>сочинение оценивается по системе </a:t>
            </a:r>
            <a:r>
              <a:rPr lang="ru-RU" sz="3200" b="1" dirty="0" smtClean="0">
                <a:solidFill>
                  <a:srgbClr val="FF0000"/>
                </a:solidFill>
              </a:rPr>
              <a:t>«зачет / незачет»; </a:t>
            </a:r>
          </a:p>
          <a:p>
            <a:pPr lvl="0"/>
            <a:r>
              <a:rPr lang="ru-RU" sz="3200" dirty="0" smtClean="0"/>
              <a:t>использование текстов литературных произведений запрещено; разрешено </a:t>
            </a:r>
            <a:r>
              <a:rPr lang="ru-RU" sz="3200" i="1" dirty="0" smtClean="0">
                <a:solidFill>
                  <a:srgbClr val="0070C0"/>
                </a:solidFill>
              </a:rPr>
              <a:t>использование орфографического словаря</a:t>
            </a:r>
            <a:r>
              <a:rPr lang="ru-RU" sz="3200" dirty="0" smtClean="0"/>
              <a:t> (предоставляется организаторами); </a:t>
            </a:r>
          </a:p>
          <a:p>
            <a:pPr lvl="0"/>
            <a:r>
              <a:rPr lang="ru-RU" sz="3200" dirty="0" smtClean="0"/>
              <a:t>списывание всего текста или его частей из каких-либо источников недопустимо; </a:t>
            </a:r>
          </a:p>
          <a:p>
            <a:pPr lvl="0"/>
            <a:r>
              <a:rPr lang="ru-RU" sz="3200" dirty="0" smtClean="0"/>
              <a:t>качественное сочинение может добавить от 1 до 10 баллов к результату ЕГЭ по русскому языку </a:t>
            </a:r>
            <a:r>
              <a:rPr lang="ru-RU" sz="3200" i="1" dirty="0" smtClean="0"/>
              <a:t>(действует не во всех ВУЗах России). </a:t>
            </a:r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085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392" y="52133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Список </a:t>
            </a:r>
            <a:r>
              <a:rPr lang="ru-RU" b="1" dirty="0" smtClean="0">
                <a:solidFill>
                  <a:srgbClr val="FF0000"/>
                </a:solidFill>
              </a:rPr>
              <a:t>нововведений 2024 года: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144" y="1377696"/>
            <a:ext cx="11436096" cy="5120640"/>
          </a:xfrm>
        </p:spPr>
        <p:txBody>
          <a:bodyPr>
            <a:noAutofit/>
          </a:bodyPr>
          <a:lstStyle/>
          <a:p>
            <a:r>
              <a:rPr lang="ru-RU" sz="3200" dirty="0" smtClean="0"/>
              <a:t>Упразднены </a:t>
            </a:r>
            <a:r>
              <a:rPr lang="ru-RU" sz="3200" dirty="0"/>
              <a:t>направления, вместо них </a:t>
            </a:r>
            <a:r>
              <a:rPr lang="ru-RU" sz="3200" dirty="0" smtClean="0"/>
              <a:t>будут </a:t>
            </a:r>
            <a:r>
              <a:rPr lang="ru-RU" sz="3200" dirty="0"/>
              <a:t>предложены разделы, в которые распределят тематики, по которым будут формулировать темы итогового сочинения. </a:t>
            </a:r>
            <a:endParaRPr lang="ru-RU" sz="3200" dirty="0" smtClean="0"/>
          </a:p>
          <a:p>
            <a:r>
              <a:rPr lang="ru-RU" sz="3200" dirty="0" smtClean="0"/>
              <a:t>Во </a:t>
            </a:r>
            <a:r>
              <a:rPr lang="ru-RU" sz="3200" dirty="0"/>
              <a:t>время проведения итогового сочинения </a:t>
            </a:r>
            <a:r>
              <a:rPr lang="ru-RU" sz="3200" dirty="0" smtClean="0"/>
              <a:t>2023-2024 </a:t>
            </a:r>
            <a:r>
              <a:rPr lang="ru-RU" sz="3200" dirty="0"/>
              <a:t>учебного года экзаменуемые получат на выбор 6 тем по 2 на каждый укрупненный раздел (ранее в комплекте было только 6 тем). </a:t>
            </a:r>
            <a:endParaRPr lang="ru-RU" sz="3200" dirty="0" smtClean="0"/>
          </a:p>
          <a:p>
            <a:r>
              <a:rPr lang="ru-RU" sz="3200" dirty="0" smtClean="0"/>
              <a:t>Экзаменационные </a:t>
            </a:r>
            <a:r>
              <a:rPr lang="ru-RU" sz="3200" dirty="0"/>
              <a:t>комплекты будут компоновать, используя закрытый банк ФИПИ, поэтому сами темы сочинений останутся неизменными, но их существует более 1500.... </a:t>
            </a:r>
          </a:p>
        </p:txBody>
      </p:sp>
    </p:spTree>
    <p:extLst>
      <p:ext uri="{BB962C8B-B14F-4D97-AF65-F5344CB8AC3E}">
        <p14:creationId xmlns:p14="http://schemas.microsoft.com/office/powerpoint/2010/main" val="417332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40" t="23809" r="29322" b="23554"/>
          <a:stretch/>
        </p:blipFill>
        <p:spPr>
          <a:xfrm>
            <a:off x="741000" y="365125"/>
            <a:ext cx="10980000" cy="73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5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71000" y="549000"/>
            <a:ext cx="10755000" cy="2286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ru-RU" sz="4000" dirty="0">
                <a:solidFill>
                  <a:srgbClr val="003F75"/>
                </a:solidFill>
                <a:latin typeface="Arial" pitchFamily="34" charset="0"/>
              </a:rPr>
              <a:t>Порядок и формы проведения государственной итоговой аттестации выпускников </a:t>
            </a:r>
            <a:r>
              <a:rPr lang="ru-RU" altLang="ru-RU" sz="4000" dirty="0" smtClean="0">
                <a:solidFill>
                  <a:srgbClr val="003F75"/>
                </a:solidFill>
                <a:latin typeface="Arial" pitchFamily="34" charset="0"/>
              </a:rPr>
              <a:t>11 </a:t>
            </a:r>
            <a:r>
              <a:rPr lang="ru-RU" altLang="ru-RU" sz="4000" dirty="0">
                <a:solidFill>
                  <a:srgbClr val="003F75"/>
                </a:solidFill>
                <a:latin typeface="Arial" pitchFamily="34" charset="0"/>
              </a:rPr>
              <a:t>классов </a:t>
            </a:r>
            <a:br>
              <a:rPr lang="ru-RU" altLang="ru-RU" sz="4000" dirty="0">
                <a:solidFill>
                  <a:srgbClr val="003F75"/>
                </a:solidFill>
                <a:latin typeface="Arial" pitchFamily="34" charset="0"/>
              </a:rPr>
            </a:br>
            <a:r>
              <a:rPr lang="ru-RU" altLang="ru-RU" sz="4000" dirty="0">
                <a:solidFill>
                  <a:srgbClr val="003F75"/>
                </a:solidFill>
                <a:latin typeface="Arial" pitchFamily="34" charset="0"/>
              </a:rPr>
              <a:t>в 2023-2024 учебном году</a:t>
            </a:r>
            <a:br>
              <a:rPr lang="ru-RU" altLang="ru-RU" sz="4000" dirty="0">
                <a:solidFill>
                  <a:srgbClr val="003F75"/>
                </a:solidFill>
                <a:latin typeface="Arial" pitchFamily="34" charset="0"/>
              </a:rPr>
            </a:br>
            <a:endParaRPr lang="ru-RU" altLang="ru-RU" sz="4000" dirty="0">
              <a:solidFill>
                <a:srgbClr val="003F75"/>
              </a:solidFill>
              <a:latin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3776" t="43977" r="5892" b="12046"/>
          <a:stretch/>
        </p:blipFill>
        <p:spPr>
          <a:xfrm>
            <a:off x="2968500" y="2709000"/>
            <a:ext cx="5760000" cy="3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850265"/>
            <a:ext cx="10515600" cy="435133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Как и ранее никто не может знать заранее реальные темы, которые будут вынесены на сочинение по литературе в 2024 году. Для разных часовых поясов будут формироваться разные пакеты тем, которые педагоги узнают вместе с учениками, распечатав конверт за 15 минут до начала проведения экзамена.... </a:t>
            </a:r>
          </a:p>
        </p:txBody>
      </p:sp>
    </p:spTree>
    <p:extLst>
      <p:ext uri="{BB962C8B-B14F-4D97-AF65-F5344CB8AC3E}">
        <p14:creationId xmlns:p14="http://schemas.microsoft.com/office/powerpoint/2010/main" val="393325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Требования к работе 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Объем </a:t>
            </a:r>
            <a:r>
              <a:rPr lang="ru-RU" sz="4800" dirty="0" smtClean="0"/>
              <a:t>итогового </a:t>
            </a:r>
            <a:r>
              <a:rPr lang="ru-RU" sz="4800" dirty="0"/>
              <a:t>сочинения должен быть не менее 250 слов</a:t>
            </a:r>
          </a:p>
          <a:p>
            <a:r>
              <a:rPr lang="ru-RU" sz="4800" dirty="0"/>
              <a:t>Текст должен быть оригинальным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84651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КРИТЕРИИ ОЦЕНИВАНИЯ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570016" y="1027906"/>
          <a:ext cx="11055926" cy="5500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7216">
                  <a:extLst>
                    <a:ext uri="{9D8B030D-6E8A-4147-A177-3AD203B41FA5}">
                      <a16:colId xmlns:a16="http://schemas.microsoft.com/office/drawing/2014/main" val="629045924"/>
                    </a:ext>
                  </a:extLst>
                </a:gridCol>
                <a:gridCol w="2450991">
                  <a:extLst>
                    <a:ext uri="{9D8B030D-6E8A-4147-A177-3AD203B41FA5}">
                      <a16:colId xmlns:a16="http://schemas.microsoft.com/office/drawing/2014/main" val="896358885"/>
                    </a:ext>
                  </a:extLst>
                </a:gridCol>
                <a:gridCol w="8027719">
                  <a:extLst>
                    <a:ext uri="{9D8B030D-6E8A-4147-A177-3AD203B41FA5}">
                      <a16:colId xmlns:a16="http://schemas.microsoft.com/office/drawing/2014/main" val="3825601999"/>
                    </a:ext>
                  </a:extLst>
                </a:gridCol>
              </a:tblGrid>
              <a:tr h="261487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№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58" marR="54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Критерий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58" marR="54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Пояснение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58" marR="54058" marT="0" marB="0"/>
                </a:tc>
                <a:extLst>
                  <a:ext uri="{0D108BD9-81ED-4DB2-BD59-A6C34878D82A}">
                    <a16:rowId xmlns:a16="http://schemas.microsoft.com/office/drawing/2014/main" val="2941635048"/>
                  </a:ext>
                </a:extLst>
              </a:tr>
              <a:tr h="573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58" marR="54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Соответствие теме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58" marR="54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Если текст не по теме, по К1 ставят «незачет» и сочинение дальше не проверяют.... 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58" marR="54058" marT="0" marB="0"/>
                </a:tc>
                <a:extLst>
                  <a:ext uri="{0D108BD9-81ED-4DB2-BD59-A6C34878D82A}">
                    <a16:rowId xmlns:a16="http://schemas.microsoft.com/office/drawing/2014/main" val="1111864704"/>
                  </a:ext>
                </a:extLst>
              </a:tr>
              <a:tr h="1080063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58" marR="54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Аргументация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58" marR="54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Экзаменуемый может привлекать для аргументации любые литературные произведения, а также приводить исторические факты и личный опыт. Минимум 1 аргумент должен быть с опорой на литературное произведение.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58" marR="54058" marT="0" marB="0"/>
                </a:tc>
                <a:extLst>
                  <a:ext uri="{0D108BD9-81ED-4DB2-BD59-A6C34878D82A}">
                    <a16:rowId xmlns:a16="http://schemas.microsoft.com/office/drawing/2014/main" val="4268868833"/>
                  </a:ext>
                </a:extLst>
              </a:tr>
              <a:tr h="573750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58" marR="54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Композиция и логичность рассуждения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58" marR="54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Оценивают наличие логической цепочки между тезисом, основной частью и заключением.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58" marR="54058" marT="0" marB="0"/>
                </a:tc>
                <a:extLst>
                  <a:ext uri="{0D108BD9-81ED-4DB2-BD59-A6C34878D82A}">
                    <a16:rowId xmlns:a16="http://schemas.microsoft.com/office/drawing/2014/main" val="240967767"/>
                  </a:ext>
                </a:extLst>
              </a:tr>
              <a:tr h="761732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58" marR="54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Качество письменной речи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58" marR="54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Оценивают речевое оформление, употребление терминов, разнообразие лексики и сложность конструкций.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58" marR="54058" marT="0" marB="0"/>
                </a:tc>
                <a:extLst>
                  <a:ext uri="{0D108BD9-81ED-4DB2-BD59-A6C34878D82A}">
                    <a16:rowId xmlns:a16="http://schemas.microsoft.com/office/drawing/2014/main" val="1117416791"/>
                  </a:ext>
                </a:extLst>
              </a:tr>
              <a:tr h="1289186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58" marR="54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Грамотность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58" marR="54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По критерию выставят «незачет», если на каждые 100 слов текста в среднем будет приходиться более 5 ошибок (учитываются грамматика, орфография и пунктуация).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58" marR="54058" marT="0" marB="0"/>
                </a:tc>
                <a:extLst>
                  <a:ext uri="{0D108BD9-81ED-4DB2-BD59-A6C34878D82A}">
                    <a16:rowId xmlns:a16="http://schemas.microsoft.com/office/drawing/2014/main" val="1478094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38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146" y="106657"/>
            <a:ext cx="11844854" cy="63373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dirty="0" smtClean="0"/>
              <a:t>Для того чтобы за работу 11-классник получил желаемый «зачет» необходимо, сочинение должно отвечать таким основным требованиям и критериям: </a:t>
            </a:r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•</a:t>
            </a:r>
            <a:r>
              <a:rPr lang="ru-RU" sz="3600" dirty="0" smtClean="0"/>
              <a:t> </a:t>
            </a:r>
            <a:r>
              <a:rPr lang="ru-RU" sz="4300" b="1" dirty="0" smtClean="0">
                <a:solidFill>
                  <a:srgbClr val="C00000"/>
                </a:solidFill>
              </a:rPr>
              <a:t>текст </a:t>
            </a:r>
            <a:r>
              <a:rPr lang="ru-RU" sz="4300" b="1" dirty="0">
                <a:solidFill>
                  <a:srgbClr val="C00000"/>
                </a:solidFill>
              </a:rPr>
              <a:t>должен быть оригинальным</a:t>
            </a:r>
            <a:endParaRPr lang="ru-RU" sz="4300" b="1" dirty="0" smtClean="0">
              <a:solidFill>
                <a:srgbClr val="C00000"/>
              </a:solidFill>
            </a:endParaRPr>
          </a:p>
          <a:p>
            <a:r>
              <a:rPr lang="ru-RU" sz="4300" b="1" dirty="0" smtClean="0">
                <a:solidFill>
                  <a:srgbClr val="C00000"/>
                </a:solidFill>
              </a:rPr>
              <a:t> объем более 250 слов;</a:t>
            </a:r>
          </a:p>
          <a:p>
            <a:r>
              <a:rPr lang="ru-RU" sz="4300" dirty="0">
                <a:solidFill>
                  <a:srgbClr val="FF0000"/>
                </a:solidFill>
              </a:rPr>
              <a:t> </a:t>
            </a:r>
            <a:r>
              <a:rPr lang="ru-RU" sz="4300" dirty="0" smtClean="0">
                <a:solidFill>
                  <a:srgbClr val="FF0000"/>
                </a:solidFill>
              </a:rPr>
              <a:t>соответствие заданной теме; </a:t>
            </a:r>
          </a:p>
          <a:p>
            <a:pPr marL="0" indent="0">
              <a:buNone/>
            </a:pPr>
            <a:r>
              <a:rPr lang="ru-RU" sz="4300" dirty="0" smtClean="0">
                <a:solidFill>
                  <a:srgbClr val="FF0000"/>
                </a:solidFill>
              </a:rPr>
              <a:t>• наличие аргументации с привлечением литературного материала</a:t>
            </a:r>
          </a:p>
          <a:p>
            <a:pPr fontAlgn="t"/>
            <a:r>
              <a:rPr lang="ru-RU" sz="4300" b="1" dirty="0" smtClean="0">
                <a:solidFill>
                  <a:srgbClr val="0070C0"/>
                </a:solidFill>
              </a:rPr>
              <a:t>композиция </a:t>
            </a:r>
            <a:r>
              <a:rPr lang="ru-RU" sz="4300" b="1" dirty="0">
                <a:solidFill>
                  <a:srgbClr val="0070C0"/>
                </a:solidFill>
              </a:rPr>
              <a:t>и логичность рассуждения </a:t>
            </a:r>
            <a:endParaRPr lang="ru-RU" sz="4300" dirty="0">
              <a:solidFill>
                <a:srgbClr val="0070C0"/>
              </a:solidFill>
            </a:endParaRPr>
          </a:p>
          <a:p>
            <a:pPr fontAlgn="t"/>
            <a:r>
              <a:rPr lang="ru-RU" sz="4300" b="1" dirty="0" smtClean="0">
                <a:solidFill>
                  <a:srgbClr val="0070C0"/>
                </a:solidFill>
              </a:rPr>
              <a:t>качество </a:t>
            </a:r>
            <a:r>
              <a:rPr lang="ru-RU" sz="4300" b="1" dirty="0">
                <a:solidFill>
                  <a:srgbClr val="0070C0"/>
                </a:solidFill>
              </a:rPr>
              <a:t>письменной речи </a:t>
            </a:r>
            <a:endParaRPr lang="ru-RU" sz="4300" dirty="0">
              <a:solidFill>
                <a:srgbClr val="0070C0"/>
              </a:solidFill>
            </a:endParaRPr>
          </a:p>
          <a:p>
            <a:pPr fontAlgn="t"/>
            <a:r>
              <a:rPr lang="ru-RU" sz="4300" b="1" dirty="0" smtClean="0">
                <a:solidFill>
                  <a:srgbClr val="0070C0"/>
                </a:solidFill>
              </a:rPr>
              <a:t>грамотность </a:t>
            </a:r>
            <a:endParaRPr lang="ru-RU" sz="43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3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8256000" y="1809000"/>
            <a:ext cx="2880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требования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345196" y="2844000"/>
            <a:ext cx="2514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критерии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5545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000" y="365125"/>
            <a:ext cx="8317800" cy="132556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Расписание ГИА-2024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000" y="189000"/>
            <a:ext cx="1235999" cy="1180485"/>
          </a:xfrm>
          <a:prstGeom prst="rect">
            <a:avLst/>
          </a:prstGeom>
          <a:noFill/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4000" dirty="0" smtClean="0">
                <a:cs typeface="Times New Roman" panose="02020603050405020304" pitchFamily="18" charset="0"/>
              </a:rPr>
              <a:t>Единое </a:t>
            </a:r>
            <a:r>
              <a:rPr lang="ru-RU" altLang="ru-RU" sz="4000" dirty="0">
                <a:cs typeface="Times New Roman" panose="02020603050405020304" pitchFamily="18" charset="0"/>
              </a:rPr>
              <a:t>для всех </a:t>
            </a:r>
            <a:r>
              <a:rPr lang="ru-RU" altLang="ru-RU" sz="4000" b="1" dirty="0">
                <a:cs typeface="Times New Roman" panose="02020603050405020304" pitchFamily="18" charset="0"/>
              </a:rPr>
              <a:t>расписание</a:t>
            </a:r>
            <a:r>
              <a:rPr lang="ru-RU" altLang="ru-RU" sz="4000" dirty="0">
                <a:cs typeface="Times New Roman" panose="02020603050405020304" pitchFamily="18" charset="0"/>
              </a:rPr>
              <a:t> </a:t>
            </a:r>
            <a:r>
              <a:rPr lang="ru-RU" altLang="ru-RU" sz="4000" dirty="0" smtClean="0">
                <a:cs typeface="Times New Roman" panose="02020603050405020304" pitchFamily="18" charset="0"/>
              </a:rPr>
              <a:t>ГИА-11 </a:t>
            </a:r>
            <a:r>
              <a:rPr lang="ru-RU" altLang="ru-RU" sz="4000" dirty="0">
                <a:cs typeface="Times New Roman" panose="02020603050405020304" pitchFamily="18" charset="0"/>
              </a:rPr>
              <a:t>и </a:t>
            </a:r>
            <a:r>
              <a:rPr lang="ru-RU" altLang="ru-RU" sz="4000" b="1" dirty="0">
                <a:cs typeface="Times New Roman" panose="02020603050405020304" pitchFamily="18" charset="0"/>
              </a:rPr>
              <a:t>продолжительность экзаменов </a:t>
            </a:r>
            <a:r>
              <a:rPr lang="ru-RU" altLang="ru-RU" sz="4000" dirty="0">
                <a:cs typeface="Times New Roman" panose="02020603050405020304" pitchFamily="18" charset="0"/>
              </a:rPr>
              <a:t>по каждому образовательному предмету ежегодно устанавливает соответствующий приказ Министерства </a:t>
            </a:r>
            <a:r>
              <a:rPr lang="ru-RU" altLang="ru-RU" sz="4000" dirty="0" smtClean="0">
                <a:cs typeface="Times New Roman" panose="02020603050405020304" pitchFamily="18" charset="0"/>
              </a:rPr>
              <a:t>просвещения Российской </a:t>
            </a:r>
            <a:r>
              <a:rPr lang="ru-RU" altLang="ru-RU" sz="4000" dirty="0">
                <a:cs typeface="Times New Roman" panose="02020603050405020304" pitchFamily="18" charset="0"/>
              </a:rPr>
              <a:t>Федерации. </a:t>
            </a:r>
          </a:p>
        </p:txBody>
      </p:sp>
    </p:spTree>
    <p:extLst>
      <p:ext uri="{BB962C8B-B14F-4D97-AF65-F5344CB8AC3E}">
        <p14:creationId xmlns:p14="http://schemas.microsoft.com/office/powerpoint/2010/main" val="120060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Минимальный порог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000" y="1494000"/>
            <a:ext cx="10515600" cy="309133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Не </a:t>
            </a:r>
            <a:r>
              <a:rPr lang="ru-RU" sz="3600" dirty="0">
                <a:solidFill>
                  <a:srgbClr val="FF0000"/>
                </a:solidFill>
              </a:rPr>
              <a:t>преодолев минимальный порог, выпускник не сможет получить документ об образовании. 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521964"/>
              </p:ext>
            </p:extLst>
          </p:nvPr>
        </p:nvGraphicFramePr>
        <p:xfrm>
          <a:off x="516000" y="2800306"/>
          <a:ext cx="108900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500">
                  <a:extLst>
                    <a:ext uri="{9D8B030D-6E8A-4147-A177-3AD203B41FA5}">
                      <a16:colId xmlns:a16="http://schemas.microsoft.com/office/drawing/2014/main" val="3586636638"/>
                    </a:ext>
                  </a:extLst>
                </a:gridCol>
                <a:gridCol w="2722500">
                  <a:extLst>
                    <a:ext uri="{9D8B030D-6E8A-4147-A177-3AD203B41FA5}">
                      <a16:colId xmlns:a16="http://schemas.microsoft.com/office/drawing/2014/main" val="2541637271"/>
                    </a:ext>
                  </a:extLst>
                </a:gridCol>
                <a:gridCol w="2722500">
                  <a:extLst>
                    <a:ext uri="{9D8B030D-6E8A-4147-A177-3AD203B41FA5}">
                      <a16:colId xmlns:a16="http://schemas.microsoft.com/office/drawing/2014/main" val="1342381506"/>
                    </a:ext>
                  </a:extLst>
                </a:gridCol>
                <a:gridCol w="2722500">
                  <a:extLst>
                    <a:ext uri="{9D8B030D-6E8A-4147-A177-3AD203B41FA5}">
                      <a16:colId xmlns:a16="http://schemas.microsoft.com/office/drawing/2014/main" val="2292678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Предмет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Первичный</a:t>
                      </a:r>
                      <a:r>
                        <a:rPr lang="ru-RU" sz="3200" baseline="0" dirty="0" smtClean="0"/>
                        <a:t> балл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Тестовый балл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Оценка 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170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Русский язык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-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328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Математика (база)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7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-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142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Математика</a:t>
                      </a:r>
                      <a:r>
                        <a:rPr lang="ru-RU" sz="3200" baseline="0" dirty="0" smtClean="0"/>
                        <a:t> (профиль)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27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-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808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7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086350" y="3795554"/>
          <a:ext cx="2019300" cy="411480"/>
        </p:xfrm>
        <a:graphic>
          <a:graphicData uri="http://schemas.openxmlformats.org/drawingml/2006/table">
            <a:tbl>
              <a:tblPr/>
              <a:tblGrid>
                <a:gridCol w="2019300">
                  <a:extLst>
                    <a:ext uri="{9D8B030D-6E8A-4147-A177-3AD203B41FA5}">
                      <a16:colId xmlns:a16="http://schemas.microsoft.com/office/drawing/2014/main" val="11048586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ru-RU">
                          <a:effectLst/>
                        </a:rPr>
                        <a:t> 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364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650" i="1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© dihard909.gmail.com / </a:t>
                      </a:r>
                      <a:r>
                        <a:rPr lang="ru-RU" sz="650" i="1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Фотобанк </a:t>
                      </a:r>
                      <a:r>
                        <a:rPr lang="ru-RU" sz="650" i="1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Фотодженика</a:t>
                      </a:r>
                      <a:endParaRPr lang="ru-RU" sz="650" i="1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28292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336" y="224167"/>
            <a:ext cx="11907328" cy="66338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0791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Утверждены минимальные баллы ЕГЭ для приема в вузы в 2024/25 учебном году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ru-RU" altLang="ru-RU" sz="2400" b="0" i="0" u="sng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приказ </a:t>
            </a:r>
            <a:r>
              <a:rPr kumimoji="0" lang="ru-RU" altLang="ru-RU" sz="2400" b="0" i="0" u="sng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Минобрнауки</a:t>
            </a:r>
            <a:r>
              <a:rPr kumimoji="0" lang="ru-RU" altLang="ru-RU" sz="2400" b="0" i="0" u="sng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России от 28 августа 2023 г. № 825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Русский язык – 40;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Математика – 39;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Физика – 39;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Обществознание – 45;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История – 35;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Информатика и информационные технологии – 44;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Иностранный язык – 30;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Литература – 40;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Биология – 39;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География – 40;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Химия – 39.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России представило на публичное обсуждение </a:t>
            </a:r>
            <a:r>
              <a:rPr kumimoji="0" lang="ru-RU" altLang="ru-RU" sz="2400" b="0" i="0" u="sng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новые правила поступления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в вузы в 2024/25 учебном году.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91000" y="6264000"/>
            <a:ext cx="5173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3"/>
              </a:rPr>
              <a:t>https://www.garant.ru/news/1649475</a:t>
            </a:r>
            <a:r>
              <a:rPr lang="en-US" sz="2400" dirty="0" smtClean="0">
                <a:hlinkClick r:id="rId3"/>
              </a:rPr>
              <a:t>/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0800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61000" y="1853999"/>
            <a:ext cx="11025000" cy="5364363"/>
          </a:xfrm>
        </p:spPr>
        <p:txBody>
          <a:bodyPr>
            <a:normAutofit/>
          </a:bodyPr>
          <a:lstStyle/>
          <a:p>
            <a:pPr marL="80963" indent="0" algn="just">
              <a:buNone/>
            </a:pPr>
            <a:r>
              <a:rPr lang="ru-RU" altLang="ru-RU" dirty="0"/>
              <a:t>        </a:t>
            </a:r>
            <a:r>
              <a:rPr lang="ru-RU" altLang="ru-RU" sz="3600" dirty="0" smtClean="0">
                <a:cs typeface="Times New Roman" panose="02020603050405020304" pitchFamily="18" charset="0"/>
              </a:rPr>
              <a:t>В продолжительность экзаменов по учебным предметам </a:t>
            </a:r>
            <a:r>
              <a:rPr lang="ru-RU" altLang="ru-RU" sz="3600" b="1" u="sng" dirty="0" smtClean="0">
                <a:cs typeface="Times New Roman" panose="02020603050405020304" pitchFamily="18" charset="0"/>
              </a:rPr>
              <a:t>не включается время</a:t>
            </a:r>
            <a:r>
              <a:rPr lang="ru-RU" altLang="ru-RU" sz="3600" dirty="0" smtClean="0">
                <a:cs typeface="Times New Roman" panose="02020603050405020304" pitchFamily="18" charset="0"/>
              </a:rPr>
              <a:t>, выделенное на подготовительные мероприятия (настройка оборудования, инструктаж обучающихся,  печать  экзаменационных материалов, заполнение регистрационных полей экзаменационной работы, настройка технических средств).</a:t>
            </a:r>
            <a:endParaRPr lang="ru-RU" altLang="ru-RU" sz="3600" dirty="0" smtClean="0">
              <a:ea typeface="Aparajita" panose="020B0604020202020204" pitchFamily="34" charset="0"/>
              <a:cs typeface="Times New Roman" panose="02020603050405020304" pitchFamily="18" charset="0"/>
            </a:endParaRPr>
          </a:p>
          <a:p>
            <a:pPr marL="80963" indent="0" algn="ctr">
              <a:buNone/>
            </a:pPr>
            <a:r>
              <a:rPr lang="ru-RU" altLang="ru-RU" sz="3600" b="1" dirty="0" smtClean="0">
                <a:cs typeface="Aparajita" panose="020B0604020202020204" pitchFamily="34" charset="0"/>
              </a:rPr>
              <a:t>В аудиториях и штабе ППЭ ведется ВИДЕОНАБЛЮДЕНИЕ!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61000" y="324000"/>
            <a:ext cx="1026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FF0000"/>
                </a:solidFill>
              </a:rPr>
              <a:t>Продолжительность проведения государственной итоговой аттестации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86794239"/>
      </p:ext>
    </p:extLst>
  </p:cSld>
  <p:clrMapOvr>
    <a:masterClrMapping/>
  </p:clrMapOvr>
  <p:transition>
    <p:wheel spokes="8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000" y="189000"/>
            <a:ext cx="9390600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Особенности организационной схемы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ППЭ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81000" y="1719000"/>
            <a:ext cx="11592763" cy="4097963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ГИА проводится в ППЭ (другая школа, организаторы – учителя других школ)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ППЭ оборудованы металлоискателями, средствами наблюдения </a:t>
            </a:r>
            <a:r>
              <a:rPr lang="en-US" sz="3600" dirty="0" smtClean="0">
                <a:solidFill>
                  <a:schemeClr val="tx1"/>
                </a:solidFill>
              </a:rPr>
              <a:t>online</a:t>
            </a:r>
            <a:r>
              <a:rPr lang="ru-RU" sz="3600" dirty="0" smtClean="0">
                <a:solidFill>
                  <a:schemeClr val="tx1"/>
                </a:solidFill>
              </a:rPr>
              <a:t>, работают общественные наблюдатели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На территорию ППЭ допускаются только участники, должностные лица, участвующие в ГИА, общественные наблюдатели и СМИ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0" y="33226"/>
            <a:ext cx="1550999" cy="1481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65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000" y="234000"/>
            <a:ext cx="9165600" cy="1325563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Особенности организационной схемы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Аудитории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51000" y="1719000"/>
            <a:ext cx="11271000" cy="4097963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Вход по документу, удостоверяющему личность за 45 мин. до начала экзамена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Не более 15 участников, рассадка по одному участнику за партой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Рассадка участников производится автоматически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Не менее 2 организаторов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С собой ТОЛЬКО паспорт, черная </a:t>
            </a:r>
            <a:r>
              <a:rPr lang="ru-RU" sz="3600" dirty="0" err="1" smtClean="0">
                <a:solidFill>
                  <a:schemeClr val="tx1"/>
                </a:solidFill>
              </a:rPr>
              <a:t>гелевая</a:t>
            </a:r>
            <a:r>
              <a:rPr lang="ru-RU" sz="3600" dirty="0" smtClean="0">
                <a:solidFill>
                  <a:schemeClr val="tx1"/>
                </a:solidFill>
              </a:rPr>
              <a:t> ручка, разрешенные средства обучения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632903" cy="1559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19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000" y="639000"/>
            <a:ext cx="10927800" cy="5537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4400" b="1" dirty="0">
                <a:solidFill>
                  <a:srgbClr val="002060"/>
                </a:solidFill>
              </a:rPr>
              <a:t>ГИА – это основной вид экзамена для выпускников  </a:t>
            </a:r>
            <a:r>
              <a:rPr lang="ru-RU" sz="4400" b="1" dirty="0" smtClean="0">
                <a:solidFill>
                  <a:srgbClr val="002060"/>
                </a:solidFill>
              </a:rPr>
              <a:t>11 </a:t>
            </a:r>
            <a:r>
              <a:rPr lang="ru-RU" sz="4400" b="1" dirty="0">
                <a:solidFill>
                  <a:srgbClr val="002060"/>
                </a:solidFill>
              </a:rPr>
              <a:t>классов на уровне </a:t>
            </a:r>
            <a:r>
              <a:rPr lang="ru-RU" sz="4400" b="1" dirty="0" smtClean="0">
                <a:solidFill>
                  <a:srgbClr val="002060"/>
                </a:solidFill>
              </a:rPr>
              <a:t>среднего общего </a:t>
            </a:r>
            <a:r>
              <a:rPr lang="ru-RU" sz="4400" b="1" dirty="0">
                <a:solidFill>
                  <a:srgbClr val="002060"/>
                </a:solidFill>
              </a:rPr>
              <a:t>образования.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3600" b="1" dirty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002060"/>
                </a:solidFill>
              </a:rPr>
              <a:t>    Сдача ГИА необходима для получения аттестата </a:t>
            </a:r>
            <a:r>
              <a:rPr lang="ru-RU" sz="4000" b="1" dirty="0" smtClean="0">
                <a:solidFill>
                  <a:srgbClr val="002060"/>
                </a:solidFill>
              </a:rPr>
              <a:t>о среднем общем </a:t>
            </a:r>
            <a:r>
              <a:rPr lang="ru-RU" sz="4000" b="1" dirty="0">
                <a:solidFill>
                  <a:srgbClr val="002060"/>
                </a:solidFill>
              </a:rPr>
              <a:t>образовании и </a:t>
            </a:r>
            <a:r>
              <a:rPr lang="ru-RU" sz="4000" b="1" dirty="0" smtClean="0">
                <a:solidFill>
                  <a:srgbClr val="002060"/>
                </a:solidFill>
              </a:rPr>
              <a:t>поступления  </a:t>
            </a:r>
            <a:r>
              <a:rPr lang="ru-RU" sz="4000" b="1" dirty="0">
                <a:solidFill>
                  <a:srgbClr val="002060"/>
                </a:solidFill>
              </a:rPr>
              <a:t>в </a:t>
            </a:r>
            <a:r>
              <a:rPr lang="ru-RU" sz="4000" b="1" dirty="0" smtClean="0">
                <a:solidFill>
                  <a:srgbClr val="002060"/>
                </a:solidFill>
              </a:rPr>
              <a:t>учреждения высшего профессионального образования</a:t>
            </a:r>
            <a:endParaRPr lang="ru-RU" sz="4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8315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00" y="189000"/>
            <a:ext cx="112290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Экзаменационная работа выполняется учениками самостоятельно,  задавать какие-либо вопросы по содержанию работы </a:t>
            </a:r>
            <a:r>
              <a:rPr lang="ru-RU" sz="28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не </a:t>
            </a:r>
            <a:r>
              <a:rPr lang="ru-RU" sz="28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разрешается</a:t>
            </a:r>
            <a:endParaRPr lang="ru-RU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000" y="1134986"/>
            <a:ext cx="1203600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21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ru-RU" sz="2800" b="1" i="1" dirty="0"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Во время проведения экзамена ученики </a:t>
            </a:r>
            <a:r>
              <a:rPr lang="ru-RU" sz="2800" b="1" i="1" u="sng" dirty="0"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не должны:</a:t>
            </a:r>
            <a:endParaRPr lang="ru-RU" sz="2800" b="1" u="sng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indent="-28321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lang="ru-RU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общаться друг с другом; </a:t>
            </a:r>
          </a:p>
          <a:p>
            <a:pPr marL="365760" indent="-28321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lang="ru-RU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свободно перемещаться по аудитории и ППЭ без указания организаторов;</a:t>
            </a:r>
          </a:p>
          <a:p>
            <a:pPr marL="365760" indent="-28321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lang="ru-RU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пользоваться мобильными телефонами, электронно-вычислительными устройствами и справочными материалами </a:t>
            </a:r>
            <a:r>
              <a:rPr lang="ru-RU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ru-RU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за исключением утвержденных дополнительных устройств и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материалов). </a:t>
            </a:r>
          </a:p>
          <a:p>
            <a:pPr marL="365760" indent="-28321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При нарушении порядка проведения ГИА и отказе от его соблюдения организаторы </a:t>
            </a:r>
            <a:r>
              <a:rPr lang="ru-RU" sz="2800" b="1" u="sng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удаляют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участника ГИА с экзамена.</a:t>
            </a:r>
          </a:p>
          <a:p>
            <a:pPr marL="365760" indent="-28321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ГЭК принимает решение об </a:t>
            </a:r>
            <a:r>
              <a:rPr lang="ru-RU" sz="2800" b="1" u="sng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аннулировании результатов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ГИА обучающегося по соответствующему учебному предмету.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8926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000" y="365125"/>
            <a:ext cx="82278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Возможные ситуации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033355"/>
              </p:ext>
            </p:extLst>
          </p:nvPr>
        </p:nvGraphicFramePr>
        <p:xfrm>
          <a:off x="133497" y="1539000"/>
          <a:ext cx="11969999" cy="49682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89011">
                  <a:extLst>
                    <a:ext uri="{9D8B030D-6E8A-4147-A177-3AD203B41FA5}">
                      <a16:colId xmlns:a16="http://schemas.microsoft.com/office/drawing/2014/main" val="192821514"/>
                    </a:ext>
                  </a:extLst>
                </a:gridCol>
                <a:gridCol w="4211779">
                  <a:extLst>
                    <a:ext uri="{9D8B030D-6E8A-4147-A177-3AD203B41FA5}">
                      <a16:colId xmlns:a16="http://schemas.microsoft.com/office/drawing/2014/main" val="597241900"/>
                    </a:ext>
                  </a:extLst>
                </a:gridCol>
                <a:gridCol w="5469209">
                  <a:extLst>
                    <a:ext uri="{9D8B030D-6E8A-4147-A177-3AD203B41FA5}">
                      <a16:colId xmlns:a16="http://schemas.microsoft.com/office/drawing/2014/main" val="15633780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Ситуация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Действия должностных лиц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Последствия  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339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Обнаружение</a:t>
                      </a:r>
                      <a:r>
                        <a:rPr lang="ru-RU" sz="2800" baseline="0" dirty="0" smtClean="0"/>
                        <a:t> средств связи или шпаргалок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Удаление с экзамена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800" dirty="0" smtClean="0"/>
                        <a:t>Лишение права пересдачи в текущем учебном году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800" dirty="0" smtClean="0"/>
                        <a:t>Протокол об административном нарушении</a:t>
                      </a:r>
                      <a:r>
                        <a:rPr lang="ru-RU" sz="2800" baseline="0" dirty="0" smtClean="0"/>
                        <a:t> на родителей (штраф)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537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Ухудшение самочувствия участника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Принятие</a:t>
                      </a:r>
                      <a:r>
                        <a:rPr lang="ru-RU" sz="2800" baseline="0" dirty="0" smtClean="0"/>
                        <a:t> решения МЕДРАБОТЕНИКОМ о прекращении экзамена по уважительной причине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800" dirty="0" smtClean="0"/>
                        <a:t>Экзаменационная работа не проверяется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800" dirty="0" smtClean="0"/>
                        <a:t>Экзамен пересдается</a:t>
                      </a:r>
                      <a:r>
                        <a:rPr lang="ru-RU" sz="2800" baseline="0" dirty="0" smtClean="0"/>
                        <a:t> в резервный день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145192"/>
                  </a:ext>
                </a:extLst>
              </a:tr>
            </a:tbl>
          </a:graphicData>
        </a:graphic>
      </p:graphicFrame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497" y="99000"/>
            <a:ext cx="1640999" cy="1345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170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000" y="365125"/>
            <a:ext cx="65250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ВАЖНО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16000" y="1944000"/>
            <a:ext cx="11271000" cy="4097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Если в день экзамена у участника плохое самочувствие, необходимо посетить врача и получить СПРАВКУ.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Это необходимо для подачи заявления на пересдачу в резервный день.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000" y="99000"/>
            <a:ext cx="1505999" cy="1438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302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000" y="365125"/>
            <a:ext cx="88578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Порядок проведения экзамена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51000" y="1690688"/>
            <a:ext cx="11271000" cy="4097963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Обязательный инструктаж участников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Печать индивидуальных комплектов КИМ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Заполнение бланков регистрации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Выполнение экзаменационной работы на черновике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Перенос ответов в бланки (сканируются СРАЗУ после завершения экзамена)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640999" cy="1567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43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000" y="365125"/>
            <a:ext cx="74250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Апелляция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06000" y="1764000"/>
            <a:ext cx="11586000" cy="4457963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Апелляция о нарушении Порядка проведения ГИА (подается в день проведения экзамена до выхода участника из ППЭ)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Апелляция о несогласии с выставленными баллами (подается в школе в течение 2 дней после получения результатов). ВАЖНО: в день получения результатов поставить подпись в журнале ознакомления с результатами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500" y="99000"/>
            <a:ext cx="1550999" cy="1481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828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000" y="365125"/>
            <a:ext cx="88578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Повторно допускаются до ГИА в этом году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06000" y="1899000"/>
            <a:ext cx="10845000" cy="4097963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ru-RU" sz="3200" dirty="0" smtClean="0">
                <a:solidFill>
                  <a:schemeClr val="tx1"/>
                </a:solidFill>
              </a:rPr>
              <a:t>Если получили неудовлетворительный результат</a:t>
            </a:r>
          </a:p>
          <a:p>
            <a:pPr marL="742950" indent="-742950">
              <a:buAutoNum type="arabicPeriod"/>
            </a:pPr>
            <a:r>
              <a:rPr lang="ru-RU" sz="3200" dirty="0" smtClean="0"/>
              <a:t>Не явились на экзамен по уважительной причине</a:t>
            </a:r>
          </a:p>
          <a:p>
            <a:pPr marL="742950" indent="-742950">
              <a:buAutoNum type="arabicPeriod"/>
            </a:pPr>
            <a:r>
              <a:rPr lang="ru-RU" sz="3200" dirty="0" smtClean="0">
                <a:solidFill>
                  <a:schemeClr val="tx1"/>
                </a:solidFill>
              </a:rPr>
              <a:t>Не завершили выполнение экзаменационной работы по уважительной причине</a:t>
            </a:r>
          </a:p>
          <a:p>
            <a:pPr marL="742950" indent="-742950">
              <a:buAutoNum type="arabicPeriod"/>
            </a:pPr>
            <a:r>
              <a:rPr lang="ru-RU" sz="3200" dirty="0" smtClean="0"/>
              <a:t>Если результаты были аннулированы по решению ГЭК</a:t>
            </a:r>
            <a:endParaRPr lang="ru-RU" sz="32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0" y="144000"/>
            <a:ext cx="1517141" cy="1449000"/>
          </a:xfrm>
          <a:prstGeom prst="rect">
            <a:avLst/>
          </a:prstGeom>
          <a:noFill/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 txBox="1">
            <a:spLocks/>
          </p:cNvSpPr>
          <p:nvPr/>
        </p:nvSpPr>
        <p:spPr>
          <a:xfrm>
            <a:off x="156000" y="4690215"/>
            <a:ext cx="115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Уровень ЕГЭ по математике для повторного участия в ЕГЭ можно изменить, подав заявление в течение 2 рабочих дней, следующих за официальным днем объявления результатов ЕГЭ по математике.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4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000" y="365125"/>
            <a:ext cx="88578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Неудовлетворительный результат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06000" y="1899000"/>
            <a:ext cx="10845000" cy="4097963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ru-RU" sz="4000" dirty="0" smtClean="0">
                <a:solidFill>
                  <a:schemeClr val="tx1"/>
                </a:solidFill>
              </a:rPr>
              <a:t>Если получили неудовлетворительный результат более чем по одному обязательному предмету (по русскому языку и математике), либо получили повторно неудовлетворительный результат по одному из этих предметов –  </a:t>
            </a:r>
            <a:r>
              <a:rPr lang="ru-RU" sz="4000" dirty="0" smtClean="0">
                <a:solidFill>
                  <a:srgbClr val="FF0000"/>
                </a:solidFill>
              </a:rPr>
              <a:t>не ранее 1 сентября</a:t>
            </a: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0" y="144000"/>
            <a:ext cx="1517141" cy="144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505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Продолжение образования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28342" y="1684514"/>
            <a:ext cx="11946000" cy="436500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/>
              <a:t>ВУЗ! ВУЗ! ВУЗ!</a:t>
            </a:r>
            <a:endParaRPr lang="ru-RU" sz="8000" dirty="0"/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7" y="234000"/>
            <a:ext cx="1415999" cy="1352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899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6000" y="365125"/>
            <a:ext cx="86778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Сопровождение ГИА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000" y="1689309"/>
            <a:ext cx="11370600" cy="4591875"/>
          </a:xfrm>
        </p:spPr>
        <p:txBody>
          <a:bodyPr>
            <a:normAutofit/>
          </a:bodyPr>
          <a:lstStyle/>
          <a:p>
            <a:r>
              <a:rPr lang="ru-RU" sz="3200" u="sng" dirty="0" smtClean="0"/>
              <a:t>Директор</a:t>
            </a:r>
            <a:r>
              <a:rPr lang="ru-RU" sz="3200" dirty="0" smtClean="0"/>
              <a:t>  Зинина Марина Викторовна          234-60-35</a:t>
            </a:r>
          </a:p>
          <a:p>
            <a:r>
              <a:rPr lang="ru-RU" sz="3200" u="sng" dirty="0" smtClean="0"/>
              <a:t>Заместитель директора по учебной деятельности</a:t>
            </a:r>
          </a:p>
          <a:p>
            <a:pPr marL="0" indent="0">
              <a:buNone/>
            </a:pPr>
            <a:r>
              <a:rPr lang="ru-RU" sz="3200" dirty="0"/>
              <a:t>Бессонова Анастасия Александровна   </a:t>
            </a:r>
          </a:p>
          <a:p>
            <a:pPr marL="0" indent="0">
              <a:buNone/>
            </a:pPr>
            <a:r>
              <a:rPr lang="ru-RU" sz="3200" dirty="0" smtClean="0"/>
              <a:t>Кириченко </a:t>
            </a:r>
            <a:r>
              <a:rPr lang="ru-RU" sz="3200" dirty="0"/>
              <a:t>Наталья Геннадьевна</a:t>
            </a:r>
          </a:p>
          <a:p>
            <a:pPr marL="0" indent="0">
              <a:buNone/>
            </a:pPr>
            <a:r>
              <a:rPr lang="ru-RU" sz="3200" dirty="0" err="1" smtClean="0"/>
              <a:t>Ледовская</a:t>
            </a:r>
            <a:r>
              <a:rPr lang="ru-RU" sz="3200" dirty="0" smtClean="0"/>
              <a:t> </a:t>
            </a:r>
            <a:r>
              <a:rPr lang="ru-RU" sz="3200" dirty="0"/>
              <a:t>Лариса </a:t>
            </a:r>
            <a:r>
              <a:rPr lang="ru-RU" sz="3200" dirty="0" smtClean="0"/>
              <a:t>Владимировна     328-63-13</a:t>
            </a:r>
            <a:endParaRPr lang="ru-RU" sz="7200" dirty="0" smtClean="0"/>
          </a:p>
          <a:p>
            <a:r>
              <a:rPr lang="ru-RU" sz="3200" u="sng" dirty="0" smtClean="0"/>
              <a:t>Психолог</a:t>
            </a:r>
            <a:r>
              <a:rPr lang="ru-RU" sz="3200" dirty="0" smtClean="0"/>
              <a:t> Татаринова Юлия Сергеевна     328-63-13</a:t>
            </a:r>
          </a:p>
          <a:p>
            <a:r>
              <a:rPr lang="ru-RU" sz="3200" u="sng" dirty="0" smtClean="0"/>
              <a:t>Классные руководители</a:t>
            </a:r>
            <a:endParaRPr lang="ru-RU" sz="3200" u="sng" dirty="0"/>
          </a:p>
        </p:txBody>
      </p:sp>
      <p:pic>
        <p:nvPicPr>
          <p:cNvPr id="4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82"/>
            <a:ext cx="1370999" cy="1309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462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000" y="279000"/>
            <a:ext cx="7498080" cy="114300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ln w="1905"/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Подготовка к ГИА</a:t>
            </a:r>
            <a:endParaRPr lang="ru-RU" b="1" dirty="0">
              <a:ln w="1905"/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16000" y="1224000"/>
            <a:ext cx="11070000" cy="5265000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sz="4000" noProof="1">
                <a:cs typeface="Times New Roman" panose="02020603050405020304" pitchFamily="18" charset="0"/>
              </a:rPr>
              <a:t>С 23 августа 2023 года началась публикация проектов демоверсий, спецификаций и кодификаторов контрольных измерительных материалов (КИМ) </a:t>
            </a:r>
            <a:r>
              <a:rPr lang="ru-RU" sz="4000" noProof="1" smtClean="0">
                <a:cs typeface="Times New Roman" panose="02020603050405020304" pitchFamily="18" charset="0"/>
              </a:rPr>
              <a:t>единого </a:t>
            </a:r>
            <a:r>
              <a:rPr lang="ru-RU" sz="4000" noProof="1">
                <a:cs typeface="Times New Roman" panose="02020603050405020304" pitchFamily="18" charset="0"/>
              </a:rPr>
              <a:t>государственного экзамена 2024 года. </a:t>
            </a:r>
          </a:p>
          <a:p>
            <a:pPr marL="0" indent="0" algn="just">
              <a:buNone/>
              <a:defRPr/>
            </a:pPr>
            <a:r>
              <a:rPr lang="ru-RU" sz="4000" noProof="1">
                <a:cs typeface="Times New Roman" panose="02020603050405020304" pitchFamily="18" charset="0"/>
              </a:rPr>
              <a:t>   Ознакомиться с ними можно на </a:t>
            </a:r>
            <a:r>
              <a:rPr lang="ru-RU" sz="4000" b="1" noProof="1">
                <a:cs typeface="Times New Roman" panose="02020603050405020304" pitchFamily="18" charset="0"/>
              </a:rPr>
              <a:t>сайте ФИПИ </a:t>
            </a:r>
            <a:r>
              <a:rPr lang="ru-RU" sz="4000" noProof="1">
                <a:cs typeface="Times New Roman" panose="02020603050405020304" pitchFamily="18" charset="0"/>
              </a:rPr>
              <a:t>в Разделе: </a:t>
            </a:r>
            <a:r>
              <a:rPr lang="ru-RU" sz="4000" u="sng" noProof="1">
                <a:cs typeface="Times New Roman" panose="02020603050405020304" pitchFamily="18" charset="0"/>
              </a:rPr>
              <a:t>«Демоверсии, спецификации, кодификаторы </a:t>
            </a:r>
            <a:r>
              <a:rPr lang="ru-RU" sz="4000" u="sng" noProof="1" smtClean="0">
                <a:cs typeface="Times New Roman" panose="02020603050405020304" pitchFamily="18" charset="0"/>
              </a:rPr>
              <a:t>ЕГЭ </a:t>
            </a:r>
            <a:r>
              <a:rPr lang="ru-RU" sz="4000" u="sng" noProof="1">
                <a:cs typeface="Times New Roman" panose="02020603050405020304" pitchFamily="18" charset="0"/>
              </a:rPr>
              <a:t>2024 год</a:t>
            </a:r>
            <a:r>
              <a:rPr lang="ru-RU" sz="4000" noProof="1" smtClean="0">
                <a:cs typeface="Times New Roman" panose="02020603050405020304" pitchFamily="18" charset="0"/>
              </a:rPr>
              <a:t>», </a:t>
            </a:r>
            <a:r>
              <a:rPr lang="ru-RU" sz="4000" noProof="1">
                <a:cs typeface="Times New Roman" panose="02020603050405020304" pitchFamily="18" charset="0"/>
              </a:rPr>
              <a:t>а также на сайте </a:t>
            </a:r>
            <a:r>
              <a:rPr lang="ru-RU" sz="4000" u="sng" noProof="1">
                <a:cs typeface="Times New Roman" panose="02020603050405020304" pitchFamily="18" charset="0"/>
              </a:rPr>
              <a:t>«РЕШУ </a:t>
            </a:r>
            <a:r>
              <a:rPr lang="ru-RU" sz="4000" u="sng" noProof="1" smtClean="0">
                <a:cs typeface="Times New Roman" panose="02020603050405020304" pitchFamily="18" charset="0"/>
              </a:rPr>
              <a:t>ЕГЭ</a:t>
            </a:r>
            <a:r>
              <a:rPr lang="ru-RU" sz="4000" u="sng" noProof="1">
                <a:cs typeface="Times New Roman" panose="02020603050405020304" pitchFamily="18" charset="0"/>
              </a:rPr>
              <a:t>» и др.</a:t>
            </a:r>
            <a:endParaRPr lang="ru-RU" sz="4000" noProof="1"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87697996"/>
      </p:ext>
    </p:extLst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000" y="365125"/>
            <a:ext cx="8857800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Информационное сопровождение ГИА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71000" y="2124000"/>
            <a:ext cx="11721000" cy="4097963"/>
          </a:xfrm>
        </p:spPr>
        <p:txBody>
          <a:bodyPr>
            <a:noAutofit/>
          </a:bodyPr>
          <a:lstStyle/>
          <a:p>
            <a:r>
              <a:rPr lang="en-US" sz="4400" u="sng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sz="4400" u="sng" dirty="0" smtClean="0">
                <a:solidFill>
                  <a:schemeClr val="tx1"/>
                </a:solidFill>
                <a:hlinkClick r:id="rId2"/>
              </a:rPr>
              <a:t>fipi.ru</a:t>
            </a:r>
            <a:endParaRPr lang="ru-RU" sz="4400" u="sng" dirty="0" smtClean="0">
              <a:solidFill>
                <a:schemeClr val="tx1"/>
              </a:solidFill>
            </a:endParaRPr>
          </a:p>
          <a:p>
            <a:r>
              <a:rPr lang="en-US" sz="4400" u="sng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n-US" sz="4400" u="sng" dirty="0" smtClean="0">
                <a:solidFill>
                  <a:schemeClr val="tx1"/>
                </a:solidFill>
                <a:hlinkClick r:id="rId3"/>
              </a:rPr>
              <a:t>ege.midural.ru/oge.html</a:t>
            </a:r>
            <a:endParaRPr lang="ru-RU" sz="4400" u="sng" dirty="0" smtClean="0">
              <a:solidFill>
                <a:schemeClr val="tx1"/>
              </a:solidFill>
            </a:endParaRPr>
          </a:p>
          <a:p>
            <a:r>
              <a:rPr lang="en-US" sz="4400" u="sng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ru-RU" sz="4400" u="sng" dirty="0" smtClean="0">
                <a:solidFill>
                  <a:schemeClr val="tx1"/>
                </a:solidFill>
                <a:hlinkClick r:id="rId4"/>
              </a:rPr>
              <a:t>школа11екатеринбург.рф/</a:t>
            </a:r>
            <a:r>
              <a:rPr lang="ru-RU" sz="4400" u="sng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altLang="ru-RU" sz="4400" u="sng" dirty="0" smtClean="0">
                <a:hlinkClick r:id="rId5"/>
              </a:rPr>
              <a:t>www.gia.edu.ru</a:t>
            </a:r>
            <a:r>
              <a:rPr lang="ru-RU" altLang="ru-RU" sz="4400" u="sng" dirty="0" smtClean="0"/>
              <a:t> </a:t>
            </a:r>
            <a:endParaRPr lang="ru-RU" sz="4400" u="sng" dirty="0"/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2271000" cy="216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899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n w="1905"/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Подготовка к </a:t>
            </a:r>
            <a:r>
              <a:rPr lang="ru-RU" b="1" dirty="0" smtClean="0">
                <a:ln w="1905"/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ГИА в</a:t>
            </a:r>
            <a:r>
              <a:rPr lang="ru-RU" b="1" dirty="0" smtClean="0">
                <a:solidFill>
                  <a:srgbClr val="FF0000"/>
                </a:solidFill>
              </a:rPr>
              <a:t> школе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Консультации учителей-предметников</a:t>
            </a:r>
          </a:p>
          <a:p>
            <a:r>
              <a:rPr lang="ru-RU" sz="4400" dirty="0" smtClean="0"/>
              <a:t>Платные дополнительные образовательные услуги</a:t>
            </a:r>
          </a:p>
          <a:p>
            <a:r>
              <a:rPr lang="ru-RU" sz="4400" dirty="0" smtClean="0"/>
              <a:t>Индивидуальные консультации (график)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0040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14000"/>
            <a:ext cx="6096000" cy="38700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ГИА-2024 </a:t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5400" dirty="0" smtClean="0">
                <a:solidFill>
                  <a:srgbClr val="002060"/>
                </a:solidFill>
              </a:rPr>
              <a:t>по образовательным программам основного общего образования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3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01000" y="0"/>
            <a:ext cx="2091000" cy="20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025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Документы, регламентирующие проведение ГИА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36000" y="1944000"/>
            <a:ext cx="11640600" cy="45900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ru-RU" sz="4400" dirty="0" smtClean="0"/>
              <a:t>Федеральный закон «Об образовании в Российской Федерации» от 29.12.2012 №273-ФЗ</a:t>
            </a:r>
          </a:p>
          <a:p>
            <a:pPr marL="0" indent="0">
              <a:buNone/>
            </a:pPr>
            <a:endParaRPr lang="ru-RU" sz="4400" dirty="0" smtClean="0"/>
          </a:p>
          <a:p>
            <a:pPr>
              <a:buFontTx/>
              <a:buChar char="-"/>
            </a:pPr>
            <a:r>
              <a:rPr lang="ru-RU" sz="4400" dirty="0" smtClean="0"/>
              <a:t>Приказ </a:t>
            </a:r>
            <a:r>
              <a:rPr lang="ru-RU" sz="4400" dirty="0" err="1" smtClean="0"/>
              <a:t>Рособрнадзора</a:t>
            </a:r>
            <a:r>
              <a:rPr lang="ru-RU" sz="4400" dirty="0" smtClean="0"/>
              <a:t> и Министерства просвещения РФ от 04.04.2023г. №232/551 «Об утверждении Порядка проведения ГИА по образовательным программам основного общего образования»</a:t>
            </a:r>
          </a:p>
          <a:p>
            <a:pPr marL="0" indent="0">
              <a:buNone/>
            </a:pPr>
            <a:endParaRPr lang="ru-RU" sz="4400" dirty="0"/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Ознакомление с документами всех участников образовательных отношений (под подпись) 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9" y="111813"/>
            <a:ext cx="1438901" cy="1263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899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000" y="365125"/>
            <a:ext cx="6345000" cy="132556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Условия допуска к ГИА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6000" y="2124000"/>
            <a:ext cx="11766000" cy="4097963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000" dirty="0" smtClean="0">
                <a:solidFill>
                  <a:schemeClr val="tx1"/>
                </a:solidFill>
              </a:rPr>
              <a:t>Годовые отметки по всем предметам учебного плана не ниже удовлетворительных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 smtClean="0">
                <a:solidFill>
                  <a:schemeClr val="tx1"/>
                </a:solidFill>
              </a:rPr>
              <a:t>Отметка «Зачет» за итоговое сочинение по литературе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 smtClean="0">
                <a:solidFill>
                  <a:schemeClr val="tx1"/>
                </a:solidFill>
              </a:rPr>
              <a:t>Отметка за защиту итогового индивидуального проекта не ниже удовлетворительной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00" y="80414"/>
            <a:ext cx="1685999" cy="1610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61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000" y="365125"/>
            <a:ext cx="84078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Положение о ТК и ПА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6000" y="2124000"/>
            <a:ext cx="11205000" cy="4097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Положение о формах, периодичности и порядке текущего контроля и промежуточной аттестации обучающихся МАОУ СОШ №11</a:t>
            </a:r>
          </a:p>
          <a:p>
            <a:pPr marL="0" indent="0" algn="ctr">
              <a:buNone/>
            </a:pPr>
            <a:endParaRPr lang="ru-RU" sz="4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tx1"/>
                </a:solidFill>
              </a:rPr>
              <a:t>Официальный сайт школы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tx1"/>
                </a:solidFill>
              </a:rPr>
              <a:t>Сведения об образовательной организации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tx1"/>
                </a:solidFill>
              </a:rPr>
              <a:t>Раздел «Документы»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685999" cy="1610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475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Формы ГИА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336757"/>
              </p:ext>
            </p:extLst>
          </p:nvPr>
        </p:nvGraphicFramePr>
        <p:xfrm>
          <a:off x="471000" y="1514563"/>
          <a:ext cx="11742164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082">
                  <a:extLst>
                    <a:ext uri="{9D8B030D-6E8A-4147-A177-3AD203B41FA5}">
                      <a16:colId xmlns:a16="http://schemas.microsoft.com/office/drawing/2014/main" val="2207573420"/>
                    </a:ext>
                  </a:extLst>
                </a:gridCol>
                <a:gridCol w="5871082">
                  <a:extLst>
                    <a:ext uri="{9D8B030D-6E8A-4147-A177-3AD203B41FA5}">
                      <a16:colId xmlns:a16="http://schemas.microsoft.com/office/drawing/2014/main" val="5924627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Е Г Э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Г В Э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597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1. Проведение экзамена в ППЭ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1. Условия</a:t>
                      </a:r>
                      <a:r>
                        <a:rPr lang="ru-RU" sz="2800" baseline="0" dirty="0" smtClean="0"/>
                        <a:t> проведения экзамена в соответствии с заключением ПМПК 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949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2. Продолжительность экзаменов в соответствии с Федеральным Порядком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2. Увеличение времени экзамена на 1ч 30мин, перерыв для приема пищи и проведения медицинских процедур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513386"/>
                  </a:ext>
                </a:extLst>
              </a:tr>
            </a:tbl>
          </a:graphicData>
        </a:graphic>
      </p:graphicFrame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15999" cy="1352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630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16000" y="594000"/>
            <a:ext cx="4365000" cy="99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Обязательные предметы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(для получения аттестата)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36000" y="1809000"/>
            <a:ext cx="2925000" cy="99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Русский язык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36000" y="2985979"/>
            <a:ext cx="2925000" cy="99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Математика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31000" y="594000"/>
            <a:ext cx="4815000" cy="990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Предметы по выбору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(для поступления в ВУЗ)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81000" y="1891579"/>
            <a:ext cx="2925000" cy="585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География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36000" y="5187592"/>
            <a:ext cx="4770000" cy="7425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Иностранные языки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81000" y="2709000"/>
            <a:ext cx="2925000" cy="585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Информатика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863500" y="2701303"/>
            <a:ext cx="2925000" cy="585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История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81000" y="3535001"/>
            <a:ext cx="2925000" cy="585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Литература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84840" y="3535001"/>
            <a:ext cx="2925000" cy="585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Обществознание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81000" y="4419000"/>
            <a:ext cx="2925000" cy="585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Физика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884840" y="4419000"/>
            <a:ext cx="2925000" cy="585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Химия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863500" y="1894568"/>
            <a:ext cx="2925000" cy="585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Биология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21102115">
            <a:off x="2224559" y="4603702"/>
            <a:ext cx="3469223" cy="1460328"/>
          </a:xfrm>
          <a:prstGeom prst="rightArrow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Уточнять на сайте ВУЗа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8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</TotalTime>
  <Words>1580</Words>
  <Application>Microsoft Office PowerPoint</Application>
  <PresentationFormat>Широкоэкранный</PresentationFormat>
  <Paragraphs>228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9" baseType="lpstr">
      <vt:lpstr>Aparajita</vt:lpstr>
      <vt:lpstr>Arial</vt:lpstr>
      <vt:lpstr>Calibri</vt:lpstr>
      <vt:lpstr>Calibri Light</vt:lpstr>
      <vt:lpstr>MoolBoran</vt:lpstr>
      <vt:lpstr>Times New Roman</vt:lpstr>
      <vt:lpstr>Wingdings 2</vt:lpstr>
      <vt:lpstr>Тема Office</vt:lpstr>
      <vt:lpstr>ГИА-2024  по образовательным программам среднего  общего образования</vt:lpstr>
      <vt:lpstr>Порядок и формы проведения государственной итоговой аттестации выпускников 11 классов  в 2023-2024 учебном году </vt:lpstr>
      <vt:lpstr>Презентация PowerPoint</vt:lpstr>
      <vt:lpstr>Информационное сопровождение ГИА</vt:lpstr>
      <vt:lpstr>Документы, регламентирующие проведение ГИА</vt:lpstr>
      <vt:lpstr>Условия допуска к ГИА</vt:lpstr>
      <vt:lpstr>Положение о ТК и ПА</vt:lpstr>
      <vt:lpstr>Формы ГИА</vt:lpstr>
      <vt:lpstr>Презентация PowerPoint</vt:lpstr>
      <vt:lpstr>Презентация PowerPoint</vt:lpstr>
      <vt:lpstr>Сроки и место подачи заявлений</vt:lpstr>
      <vt:lpstr>Изменение выбора предметов</vt:lpstr>
      <vt:lpstr>Допуск к ГИА-11  (защита итогового индивидуального проекта)</vt:lpstr>
      <vt:lpstr>Допуск к ГИА-11 (итоговое сочинение (изложение) по литературе</vt:lpstr>
      <vt:lpstr>Итоговое сочинение (изложение)</vt:lpstr>
      <vt:lpstr>ЧТО ВАЖНО ЗНАТЬ?</vt:lpstr>
      <vt:lpstr>Презентация PowerPoint</vt:lpstr>
      <vt:lpstr>Список нововведений 2024 года: </vt:lpstr>
      <vt:lpstr>Презентация PowerPoint</vt:lpstr>
      <vt:lpstr>Презентация PowerPoint</vt:lpstr>
      <vt:lpstr>Требования к работе  </vt:lpstr>
      <vt:lpstr>КРИТЕРИИ ОЦЕНИВАНИЯ   </vt:lpstr>
      <vt:lpstr>Презентация PowerPoint</vt:lpstr>
      <vt:lpstr>Расписание ГИА-2024</vt:lpstr>
      <vt:lpstr>Минимальный порог</vt:lpstr>
      <vt:lpstr>Презентация PowerPoint</vt:lpstr>
      <vt:lpstr>Презентация PowerPoint</vt:lpstr>
      <vt:lpstr>Особенности организационной схемы ППЭ</vt:lpstr>
      <vt:lpstr>Особенности организационной схемы Аудитории</vt:lpstr>
      <vt:lpstr>Экзаменационная работа выполняется учениками самостоятельно,  задавать какие-либо вопросы по содержанию работы не разрешается</vt:lpstr>
      <vt:lpstr>Возможные ситуации</vt:lpstr>
      <vt:lpstr>ВАЖНО</vt:lpstr>
      <vt:lpstr>Порядок проведения экзамена</vt:lpstr>
      <vt:lpstr>Апелляция</vt:lpstr>
      <vt:lpstr>Повторно допускаются до ГИА в этом году</vt:lpstr>
      <vt:lpstr>Неудовлетворительный результат</vt:lpstr>
      <vt:lpstr>Продолжение образования</vt:lpstr>
      <vt:lpstr>Сопровождение ГИА</vt:lpstr>
      <vt:lpstr>Подготовка к ГИА</vt:lpstr>
      <vt:lpstr>Подготовка к ГИА в школе</vt:lpstr>
      <vt:lpstr>ГИА-2024  по образовательным программам основного общего образования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Кабинет11а</cp:lastModifiedBy>
  <cp:revision>80</cp:revision>
  <dcterms:created xsi:type="dcterms:W3CDTF">2020-07-05T17:04:43Z</dcterms:created>
  <dcterms:modified xsi:type="dcterms:W3CDTF">2023-10-25T11:55:22Z</dcterms:modified>
</cp:coreProperties>
</file>