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2" r:id="rId4"/>
    <p:sldId id="260" r:id="rId5"/>
    <p:sldId id="261" r:id="rId6"/>
    <p:sldId id="263" r:id="rId7"/>
    <p:sldId id="264" r:id="rId8"/>
    <p:sldId id="266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B487"/>
    <a:srgbClr val="663300"/>
    <a:srgbClr val="604900"/>
    <a:srgbClr val="4C3A00"/>
    <a:srgbClr val="E5E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0F07-E819-41EE-92B0-823D180877E9}" type="datetimeFigureOut">
              <a:rPr lang="ru-RU" smtClean="0"/>
              <a:pPr/>
              <a:t>27.06.2025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4A68-DAB2-4C7B-A85F-99BC78BE7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816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0F07-E819-41EE-92B0-823D180877E9}" type="datetimeFigureOut">
              <a:rPr lang="ru-RU" smtClean="0"/>
              <a:pPr/>
              <a:t>27.06.2025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4A68-DAB2-4C7B-A85F-99BC78BE7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202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0F07-E819-41EE-92B0-823D180877E9}" type="datetimeFigureOut">
              <a:rPr lang="ru-RU" smtClean="0"/>
              <a:pPr/>
              <a:t>27.06.2025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4A68-DAB2-4C7B-A85F-99BC78BE7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899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0F07-E819-41EE-92B0-823D180877E9}" type="datetimeFigureOut">
              <a:rPr lang="ru-RU" smtClean="0"/>
              <a:pPr/>
              <a:t>27.06.2025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4A68-DAB2-4C7B-A85F-99BC78BE7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246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0F07-E819-41EE-92B0-823D180877E9}" type="datetimeFigureOut">
              <a:rPr lang="ru-RU" smtClean="0"/>
              <a:pPr/>
              <a:t>27.06.2025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4A68-DAB2-4C7B-A85F-99BC78BE7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898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0F07-E819-41EE-92B0-823D180877E9}" type="datetimeFigureOut">
              <a:rPr lang="ru-RU" smtClean="0"/>
              <a:pPr/>
              <a:t>27.06.2025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4A68-DAB2-4C7B-A85F-99BC78BE7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599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0F07-E819-41EE-92B0-823D180877E9}" type="datetimeFigureOut">
              <a:rPr lang="ru-RU" smtClean="0"/>
              <a:pPr/>
              <a:t>27.06.2025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4A68-DAB2-4C7B-A85F-99BC78BE7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79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0F07-E819-41EE-92B0-823D180877E9}" type="datetimeFigureOut">
              <a:rPr lang="ru-RU" smtClean="0"/>
              <a:pPr/>
              <a:t>27.06.2025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4A68-DAB2-4C7B-A85F-99BC78BE7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085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0F07-E819-41EE-92B0-823D180877E9}" type="datetimeFigureOut">
              <a:rPr lang="ru-RU" smtClean="0"/>
              <a:pPr/>
              <a:t>27.06.2025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4A68-DAB2-4C7B-A85F-99BC78BE7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645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0F07-E819-41EE-92B0-823D180877E9}" type="datetimeFigureOut">
              <a:rPr lang="ru-RU" smtClean="0"/>
              <a:pPr/>
              <a:t>27.06.2025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4A68-DAB2-4C7B-A85F-99BC78BE7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115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0F07-E819-41EE-92B0-823D180877E9}" type="datetimeFigureOut">
              <a:rPr lang="ru-RU" smtClean="0"/>
              <a:pPr/>
              <a:t>27.06.2025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4A68-DAB2-4C7B-A85F-99BC78BE7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50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10F07-E819-41EE-92B0-823D180877E9}" type="datetimeFigureOut">
              <a:rPr lang="ru-RU" smtClean="0"/>
              <a:pPr/>
              <a:t>27.06.2025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14A68-DAB2-4C7B-A85F-99BC78BE7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31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6.png"/><Relationship Id="rId4" Type="http://schemas.openxmlformats.org/officeDocument/2006/relationships/image" Target="../media/image9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6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25.beon.ru/5/54/1645405/63/52402063/8ruf0aa029e651c1e350548c1af0960b8d9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5"/>
          <a:stretch/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20768" y="2161713"/>
            <a:ext cx="6188014" cy="1825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«Не просто служба,</a:t>
            </a:r>
          </a:p>
          <a:p>
            <a:pPr algn="ctr">
              <a:spcAft>
                <a:spcPts val="0"/>
              </a:spcAft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 служение на благо!»</a:t>
            </a:r>
            <a:endParaRPr lang="ru-RU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(Герасимов Н. И. и его семья)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505" y="168883"/>
            <a:ext cx="1355031" cy="12561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02166" y="1804070"/>
            <a:ext cx="4765183" cy="407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9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ngsana New" panose="02020603050405020304" pitchFamily="18" charset="-34"/>
              </a:rPr>
              <a:t>Исследовательский проект на тему:</a:t>
            </a:r>
            <a:endParaRPr lang="ru-RU" sz="19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://i25.beon.ru/5/54/1645405/63/52402063/8ruf0aa029e651c1e350548c1af0960b8d9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 t="78163" r="48050" b="17348"/>
          <a:stretch/>
        </p:blipFill>
        <p:spPr bwMode="auto">
          <a:xfrm>
            <a:off x="5775224" y="5497805"/>
            <a:ext cx="3787088" cy="775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79392" y="5674386"/>
            <a:ext cx="6839712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Екатеринбург, 2018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24928" y="3960668"/>
            <a:ext cx="1170432" cy="57376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452914" y="-620183"/>
            <a:ext cx="6397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10915">
              <a:spcBef>
                <a:spcPts val="1600"/>
              </a:spcBef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52914" y="4062386"/>
            <a:ext cx="866619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10915">
              <a:spcBef>
                <a:spcPts val="1600"/>
              </a:spcBef>
              <a:spcAft>
                <a:spcPts val="0"/>
              </a:spcAft>
            </a:pPr>
            <a:r>
              <a:rPr lang="ru-RU" sz="1900" b="1" dirty="0">
                <a:latin typeface="Times New Roman" panose="02020603050405020304" pitchFamily="18" charset="0"/>
                <a:ea typeface="Times New Roman" panose="02020603050405020304" pitchFamily="18" charset="0"/>
                <a:cs typeface="Angsana New" panose="02020603050405020304" pitchFamily="18" charset="-34"/>
              </a:rPr>
              <a:t>Исполнитель:</a:t>
            </a: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ngsana New" panose="02020603050405020304" pitchFamily="18" charset="-34"/>
              </a:rPr>
              <a:t> Захаров Александр Игоревич</a:t>
            </a:r>
            <a:endParaRPr lang="ru-RU" sz="1900" dirty="0">
              <a:latin typeface="Times New Roman" panose="02020603050405020304" pitchFamily="18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lvl="8"/>
            <a:r>
              <a:rPr lang="ru-RU" sz="19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ngsana New" panose="02020603050405020304" pitchFamily="18" charset="-34"/>
              </a:rPr>
              <a:t>	        ученик </a:t>
            </a: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Angsana New" panose="02020603050405020304" pitchFamily="18" charset="-34"/>
              </a:rPr>
              <a:t>8 класса</a:t>
            </a:r>
          </a:p>
          <a:p>
            <a:pPr marL="3510915">
              <a:spcAft>
                <a:spcPts val="0"/>
              </a:spcAft>
            </a:pPr>
            <a:r>
              <a:rPr lang="ru-RU" sz="19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ngsana New" panose="02020603050405020304" pitchFamily="18" charset="-34"/>
              </a:rPr>
              <a:t>Руководитель: </a:t>
            </a:r>
            <a:r>
              <a:rPr lang="ru-RU" sz="19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ngsana New" panose="02020603050405020304" pitchFamily="18" charset="-34"/>
              </a:rPr>
              <a:t>Вальковская</a:t>
            </a:r>
            <a:r>
              <a:rPr lang="ru-RU" sz="19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ngsana New" panose="02020603050405020304" pitchFamily="18" charset="-34"/>
              </a:rPr>
              <a:t> Ольга </a:t>
            </a: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Angsana New" panose="02020603050405020304" pitchFamily="18" charset="-34"/>
              </a:rPr>
              <a:t>Ильинична</a:t>
            </a:r>
          </a:p>
        </p:txBody>
      </p:sp>
    </p:spTree>
    <p:extLst>
      <p:ext uri="{BB962C8B-B14F-4D97-AF65-F5344CB8AC3E}">
        <p14:creationId xmlns:p14="http://schemas.microsoft.com/office/powerpoint/2010/main" val="117626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C:\Users\дгс\Documents\01 Проект\Мои фото\IMG_3283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68698" y="3626544"/>
            <a:ext cx="2323687" cy="232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дгс\Pictures\!!!АРХИВ СЕМЕЙНЫЙ\Рисунок (7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6986" y="481884"/>
            <a:ext cx="2968150" cy="25905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Содержимое 6" descr="C:\Users\дгс\Documents\Scanned Documents\01 Фотографии\Рисунок (126) - копия.jpg"/>
          <p:cNvPicPr>
            <a:picLocks/>
          </p:cNvPicPr>
          <p:nvPr/>
        </p:nvPicPr>
        <p:blipFill rotWithShape="1">
          <a:blip r:embed="rId6" cstate="print"/>
          <a:srcRect l="9458" r="9720"/>
          <a:stretch/>
        </p:blipFill>
        <p:spPr bwMode="auto">
          <a:xfrm>
            <a:off x="3279648" y="2046314"/>
            <a:ext cx="2706624" cy="2352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i6.imageban.ru/out/2014/08/11/2741cd539b10529a03a6b8d51fb5e863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" t="16536" r="3104" b="16795"/>
          <a:stretch/>
        </p:blipFill>
        <p:spPr bwMode="auto">
          <a:xfrm>
            <a:off x="0" y="6929"/>
            <a:ext cx="12254613" cy="689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68698" y="2538171"/>
            <a:ext cx="27553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latin typeface="Segoe Script" pitchFamily="34" charset="0"/>
                <a:cs typeface="Times New Roman" panose="02020603050405020304" pitchFamily="18" charset="0"/>
              </a:rPr>
              <a:t>1902-1903гг</a:t>
            </a:r>
            <a:r>
              <a:rPr lang="ru-RU" sz="1700" b="1" dirty="0">
                <a:latin typeface="Segoe Script" pitchFamily="34" charset="0"/>
                <a:cs typeface="Times New Roman" panose="02020603050405020304" pitchFamily="18" charset="0"/>
              </a:rPr>
              <a:t>.</a:t>
            </a:r>
            <a:endParaRPr lang="ru-RU" sz="1700" b="1" dirty="0">
              <a:latin typeface="Segoe Script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99706" y="1169152"/>
            <a:ext cx="284013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latin typeface="Segoe Script" pitchFamily="34" charset="0"/>
                <a:cs typeface="Times New Roman" panose="02020603050405020304" pitchFamily="18" charset="0"/>
              </a:rPr>
              <a:t>Мария Ивановна </a:t>
            </a:r>
            <a:endParaRPr lang="ru-RU" sz="1700" b="1" dirty="0" smtClean="0">
              <a:latin typeface="Segoe Script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700" b="1" dirty="0" smtClean="0">
                <a:latin typeface="Segoe Script" pitchFamily="34" charset="0"/>
                <a:cs typeface="Times New Roman" panose="02020603050405020304" pitchFamily="18" charset="0"/>
              </a:rPr>
              <a:t>и Иван Георгиевич</a:t>
            </a:r>
            <a:endParaRPr lang="ru-RU" sz="1700" b="1" dirty="0">
              <a:latin typeface="Segoe Script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700" b="1" dirty="0" err="1" smtClean="0">
                <a:latin typeface="Segoe Script" pitchFamily="34" charset="0"/>
                <a:cs typeface="Times New Roman" panose="02020603050405020304" pitchFamily="18" charset="0"/>
              </a:rPr>
              <a:t>Дерендяевы</a:t>
            </a:r>
            <a:endParaRPr lang="ru-RU" sz="1700" b="1" dirty="0">
              <a:latin typeface="Segoe Script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79648" y="4444298"/>
            <a:ext cx="27553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latin typeface="Segoe Script" pitchFamily="34" charset="0"/>
                <a:cs typeface="Times New Roman" panose="02020603050405020304" pitchFamily="18" charset="0"/>
              </a:rPr>
              <a:t>11.09.1938гг.</a:t>
            </a:r>
            <a:endParaRPr lang="ru-RU" sz="1700" b="1" dirty="0">
              <a:latin typeface="Segoe Script" pitchFamily="34" charset="0"/>
            </a:endParaRPr>
          </a:p>
        </p:txBody>
      </p:sp>
      <p:pic>
        <p:nvPicPr>
          <p:cNvPr id="1034" name="Picture 10" descr="http://st.stranamam.ru/data/cache/2012nov/26/32/6357842_9619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b="6124"/>
          <a:stretch/>
        </p:blipFill>
        <p:spPr bwMode="auto">
          <a:xfrm flipH="1">
            <a:off x="6279315" y="289910"/>
            <a:ext cx="5912684" cy="6376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Содержимое 3" descr="C:\Users\дгс\Documents\01 Проект\!!!для проекта.png"/>
          <p:cNvPicPr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77937" y="224517"/>
            <a:ext cx="4944752" cy="6486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Прямоугольник 24"/>
          <p:cNvSpPr/>
          <p:nvPr/>
        </p:nvSpPr>
        <p:spPr>
          <a:xfrm>
            <a:off x="6827744" y="413093"/>
            <a:ext cx="305559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latin typeface="Segoe Script" pitchFamily="34" charset="0"/>
                <a:cs typeface="Times New Roman" panose="02020603050405020304" pitchFamily="18" charset="0"/>
              </a:rPr>
              <a:t>Моё родословное древо</a:t>
            </a:r>
            <a:br>
              <a:rPr lang="ru-RU" sz="1700" b="1" dirty="0">
                <a:latin typeface="Segoe Script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latin typeface="Segoe Script" pitchFamily="34" charset="0"/>
                <a:cs typeface="Times New Roman" panose="02020603050405020304" pitchFamily="18" charset="0"/>
              </a:rPr>
              <a:t> по восходящей линии</a:t>
            </a:r>
          </a:p>
        </p:txBody>
      </p:sp>
      <p:pic>
        <p:nvPicPr>
          <p:cNvPr id="1038" name="Picture 14" descr="http://gifok.net/images/2015/10/28/Frame-Vintage_1_0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475" y="4755473"/>
            <a:ext cx="5802957" cy="1955788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353402" y="5244719"/>
            <a:ext cx="5144422" cy="9772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«Семейные реликвии – </a:t>
            </a:r>
          </a:p>
          <a:p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память вашего рода» </a:t>
            </a:r>
            <a:endParaRPr lang="ru-RU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9925" y="5900142"/>
            <a:ext cx="33012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Segoe Script" pitchFamily="34" charset="0"/>
                <a:cs typeface="Times New Roman" panose="02020603050405020304" pitchFamily="18" charset="0"/>
              </a:rPr>
              <a:t>Марии Кузнецовой</a:t>
            </a:r>
          </a:p>
          <a:p>
            <a:pPr algn="ctr"/>
            <a:r>
              <a:rPr lang="ru-RU" b="1" dirty="0" smtClean="0">
                <a:latin typeface="Segoe Script" pitchFamily="34" charset="0"/>
                <a:cs typeface="Times New Roman" panose="02020603050405020304" pitchFamily="18" charset="0"/>
              </a:rPr>
              <a:t>с </a:t>
            </a:r>
            <a:r>
              <a:rPr lang="ru-RU" b="1" dirty="0">
                <a:latin typeface="Segoe Script" pitchFamily="34" charset="0"/>
                <a:cs typeface="Times New Roman" panose="02020603050405020304" pitchFamily="18" charset="0"/>
              </a:rPr>
              <a:t>ее инициалами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59664" y="3478030"/>
            <a:ext cx="33012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Segoe Script" pitchFamily="34" charset="0"/>
                <a:cs typeface="Times New Roman" panose="02020603050405020304" pitchFamily="18" charset="0"/>
              </a:rPr>
              <a:t>Рушник</a:t>
            </a:r>
            <a:endParaRPr lang="ru-RU" b="1" dirty="0">
              <a:latin typeface="Segoe Scrip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05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97152" y="207264"/>
            <a:ext cx="8912352" cy="6339840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77568" y="999744"/>
            <a:ext cx="8351520" cy="526341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и систематизация источников о семье Герасимова Н.И. для сохранения памяти о его роде.</a:t>
            </a:r>
          </a:p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исследования: 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Знакомство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научной литературой и практическими рекомендациями по изучению истории семьи.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Сбор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документальных и иных источников о роде Герасимовых.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Воссоздание истории рода Герасимовых.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исследования:</a:t>
            </a:r>
          </a:p>
          <a:p>
            <a:pPr>
              <a:lnSpc>
                <a:spcPct val="10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Реферирование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 и работа с электронными ресурсами.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семейного фотоархива.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Архивный метод: поиск документальных сведений.  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Систематизация собранной информации по правилам генеалогии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1901952" y="292608"/>
            <a:ext cx="851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Теоретическое обоснование темы</a:t>
            </a:r>
          </a:p>
        </p:txBody>
      </p:sp>
    </p:spTree>
    <p:extLst>
      <p:ext uri="{BB962C8B-B14F-4D97-AF65-F5344CB8AC3E}">
        <p14:creationId xmlns:p14="http://schemas.microsoft.com/office/powerpoint/2010/main" val="471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6.imageban.ru/out/2014/08/11/2741cd539b10529a03a6b8d51fb5e86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" t="16536" r="3104" b="16795"/>
          <a:stretch/>
        </p:blipFill>
        <p:spPr bwMode="auto">
          <a:xfrm>
            <a:off x="0" y="6929"/>
            <a:ext cx="12254613" cy="689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st.stranamam.ru/data/cache/2012nov/26/32/6357842_961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b="6124"/>
          <a:stretch/>
        </p:blipFill>
        <p:spPr bwMode="auto">
          <a:xfrm>
            <a:off x="190238" y="261993"/>
            <a:ext cx="5912684" cy="6376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D:\нпк 18\захаров все\Сканы\002.jpg"/>
          <p:cNvPicPr/>
          <p:nvPr/>
        </p:nvPicPr>
        <p:blipFill>
          <a:blip r:embed="rId5" cstate="print"/>
          <a:srcRect r="2454" b="1781"/>
          <a:stretch>
            <a:fillRect/>
          </a:stretch>
        </p:blipFill>
        <p:spPr bwMode="auto">
          <a:xfrm>
            <a:off x="523484" y="381702"/>
            <a:ext cx="4682499" cy="598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Мои документы\Scanned Documents\01 Фотографии\Безымянный10 - копия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8926" y="837642"/>
            <a:ext cx="4340769" cy="387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Группа 11"/>
          <p:cNvGrpSpPr/>
          <p:nvPr/>
        </p:nvGrpSpPr>
        <p:grpSpPr>
          <a:xfrm>
            <a:off x="7122942" y="330112"/>
            <a:ext cx="4837409" cy="3351872"/>
            <a:chOff x="5157216" y="1449296"/>
            <a:chExt cx="5635634" cy="3889248"/>
          </a:xfrm>
        </p:grpSpPr>
        <p:pic>
          <p:nvPicPr>
            <p:cNvPr id="11" name="Picture 2" descr="http://i25.beon.ru/5/54/1645405/63/52402063/8ruf0aa029e651c1e350548c1af0960b8d9.jpe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0" t="16888" r="7100" b="14230"/>
            <a:stretch/>
          </p:blipFill>
          <p:spPr bwMode="auto">
            <a:xfrm>
              <a:off x="5157216" y="1449296"/>
              <a:ext cx="5635634" cy="3889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 descr="D:\Мои документы\Scanned Documents\01 Фотографии\Безымянный13 - копия.png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448654" y="1655008"/>
              <a:ext cx="5060850" cy="3148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Группа 14"/>
          <p:cNvGrpSpPr/>
          <p:nvPr/>
        </p:nvGrpSpPr>
        <p:grpSpPr>
          <a:xfrm>
            <a:off x="7010401" y="3103366"/>
            <a:ext cx="4894192" cy="3571319"/>
            <a:chOff x="6459375" y="399232"/>
            <a:chExt cx="4635345" cy="3441248"/>
          </a:xfrm>
        </p:grpSpPr>
        <p:pic>
          <p:nvPicPr>
            <p:cNvPr id="14" name="Picture 2" descr="http://i25.beon.ru/5/54/1645405/63/52402063/8ruf0aa029e651c1e350548c1af0960b8d9.jpe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0" t="16888" r="7100" b="14230"/>
            <a:stretch/>
          </p:blipFill>
          <p:spPr bwMode="auto">
            <a:xfrm>
              <a:off x="6459375" y="399232"/>
              <a:ext cx="4635345" cy="3441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Рисунок 12" descr="D:\Мои документы\Scanned Documents\01 Фотографии\Безымянный12 - копия.png"/>
            <p:cNvPicPr/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733768" y="548783"/>
              <a:ext cx="4135325" cy="2845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14" descr="http://gifok.net/images/2015/10/28/Frame-Vintage_1_0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06" y="4608576"/>
            <a:ext cx="4925089" cy="191414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49243" y="5248280"/>
            <a:ext cx="42444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этап работы: поиск и анализ источников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7500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6.imageban.ru/out/2014/08/11/2741cd539b10529a03a6b8d51fb5e86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" t="16536" r="3104" b="16795"/>
          <a:stretch/>
        </p:blipFill>
        <p:spPr bwMode="auto">
          <a:xfrm>
            <a:off x="0" y="6929"/>
            <a:ext cx="12254613" cy="689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st.stranamam.ru/data/cache/2012nov/26/32/6357842_961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b="6124"/>
          <a:stretch/>
        </p:blipFill>
        <p:spPr bwMode="auto">
          <a:xfrm>
            <a:off x="190238" y="261993"/>
            <a:ext cx="5912684" cy="6376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st.stranamam.ru/data/cache/2012nov/26/32/6357842_961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b="6124"/>
          <a:stretch/>
        </p:blipFill>
        <p:spPr bwMode="auto">
          <a:xfrm flipH="1">
            <a:off x="6254932" y="274185"/>
            <a:ext cx="5912684" cy="6376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167528"/>
              </p:ext>
            </p:extLst>
          </p:nvPr>
        </p:nvGraphicFramePr>
        <p:xfrm>
          <a:off x="477866" y="1688476"/>
          <a:ext cx="5487505" cy="45632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4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3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9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768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Архив рода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Герасимовых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1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источника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368" marR="1636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3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1.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Метрическая книга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Запись о браке. </a:t>
                      </a:r>
                      <a:r>
                        <a:rPr lang="ru-RU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Дьячек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Иван Герасимов с </a:t>
                      </a:r>
                      <a:r>
                        <a:rPr lang="ru-RU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девкою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Гликерьею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6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2.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Метрическая книга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Запись о рождении, сына Николая  у дьячка </a:t>
                      </a:r>
                      <a:r>
                        <a:rPr lang="ru-RU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Иоана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Герасимова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2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3.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Метрическая книга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Запись о крещении сына Николая, дьячка </a:t>
                      </a:r>
                      <a:r>
                        <a:rPr lang="ru-RU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Иоана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Герасимова  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18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4.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Ведомость о 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церкви,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Послужной список Герасимова Ивана Герасимовича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1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5.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Ведомость о 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церкви,1853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Послужной список Герасимова Николая Ивановича 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56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6.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Ведомость о церкви 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,1893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Послужной список Герасимова Николая Ивановича 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401749"/>
              </p:ext>
            </p:extLst>
          </p:nvPr>
        </p:nvGraphicFramePr>
        <p:xfrm>
          <a:off x="6435030" y="1658451"/>
          <a:ext cx="5552486" cy="46117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4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2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61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56363">
                <a:tc>
                  <a:txBody>
                    <a:bodyPr/>
                    <a:lstStyle/>
                    <a:p>
                      <a:pPr algn="l"/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</a:t>
                      </a:r>
                      <a:endParaRPr lang="ru-RU" sz="17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Журнал «Вятские епархиальные ведомости»  №14 1896 г</a:t>
                      </a: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.; №2, №14 1897 г.</a:t>
                      </a:r>
                      <a:endParaRPr lang="ru-RU" sz="17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выходе со службы Герасимова Николая </a:t>
                      </a: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Ивановича.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смерти Герасимова Николая Ивановича.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назначении пенсии вдове Герасимова Николая Ивановича.</a:t>
                      </a: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907">
                <a:tc>
                  <a:txBody>
                    <a:bodyPr/>
                    <a:lstStyle/>
                    <a:p>
                      <a:pPr algn="l"/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8.</a:t>
                      </a:r>
                      <a:endParaRPr lang="ru-RU" sz="17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фото 1</a:t>
                      </a: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., </a:t>
                      </a:r>
                      <a:r>
                        <a:rPr lang="ru-RU" sz="17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1874?</a:t>
                      </a: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фото с женой </a:t>
                      </a:r>
                      <a:r>
                        <a:rPr lang="ru-RU" sz="17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Филонидой</a:t>
                      </a:r>
                      <a:r>
                        <a:rPr lang="ru-RU" sz="17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Борисовной и детьми: Николаем, Клавдией, Василием</a:t>
                      </a: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90">
                <a:tc>
                  <a:txBody>
                    <a:bodyPr/>
                    <a:lstStyle/>
                    <a:p>
                      <a:pPr algn="l"/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9.</a:t>
                      </a:r>
                      <a:endParaRPr lang="ru-RU" sz="17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фото 2. 1891 г</a:t>
                      </a: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7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Фото Герасимова Николая Ивановича</a:t>
                      </a: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2030">
                <a:tc>
                  <a:txBody>
                    <a:bodyPr/>
                    <a:lstStyle/>
                    <a:p>
                      <a:pPr algn="l"/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10.</a:t>
                      </a:r>
                      <a:endParaRPr lang="ru-RU" sz="17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фото 3.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Возможно, 1890 г. </a:t>
                      </a:r>
                      <a:endParaRPr lang="ru-RU" sz="17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Фото сыновей: Николая Николаевича, Василия Николаевича</a:t>
                      </a: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2030">
                <a:tc>
                  <a:txBody>
                    <a:bodyPr/>
                    <a:lstStyle/>
                    <a:p>
                      <a:pPr algn="l"/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11.</a:t>
                      </a:r>
                      <a:endParaRPr lang="ru-RU" sz="17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фото 4.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1898 год?</a:t>
                      </a:r>
                      <a:endParaRPr lang="ru-RU" sz="17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фото вдовы Герасимовой </a:t>
                      </a:r>
                      <a:r>
                        <a:rPr lang="ru-RU" sz="17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Филониды</a:t>
                      </a:r>
                      <a:r>
                        <a:rPr lang="ru-RU" sz="17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Борисовны с сыновьями и их семьями</a:t>
                      </a:r>
                    </a:p>
                  </a:txBody>
                  <a:tcPr marL="16368" marR="1636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0" name="Группа 19"/>
          <p:cNvGrpSpPr/>
          <p:nvPr/>
        </p:nvGrpSpPr>
        <p:grpSpPr>
          <a:xfrm>
            <a:off x="887231" y="96834"/>
            <a:ext cx="4308879" cy="1674652"/>
            <a:chOff x="887231" y="96834"/>
            <a:chExt cx="4308879" cy="1674652"/>
          </a:xfrm>
        </p:grpSpPr>
        <p:pic>
          <p:nvPicPr>
            <p:cNvPr id="9" name="Picture 14" descr="http://gifok.net/images/2015/10/28/Frame-Vintage_1_02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231" y="96834"/>
              <a:ext cx="4308879" cy="1674652"/>
            </a:xfrm>
            <a:prstGeom prst="rect">
              <a:avLst/>
            </a:prstGeom>
            <a:noFill/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1845711" y="510707"/>
              <a:ext cx="260173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История семьи в </a:t>
              </a:r>
              <a:endPara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документах</a:t>
              </a:r>
              <a:endParaRPr lang="ru-RU" sz="2400" dirty="0"/>
            </a:p>
          </p:txBody>
        </p:sp>
      </p:grpSp>
      <p:pic>
        <p:nvPicPr>
          <p:cNvPr id="18" name="Picture 14" descr="http://gifok.net/images/2015/10/28/Frame-Vintage_1_02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176" y="65834"/>
            <a:ext cx="4169224" cy="162037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352489" y="383040"/>
            <a:ext cx="393352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этап работы: установление имен и родственных связей</a:t>
            </a: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277361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6.imageban.ru/out/2014/08/11/2741cd539b10529a03a6b8d51fb5e86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" t="16536" r="3104" b="16795"/>
          <a:stretch/>
        </p:blipFill>
        <p:spPr bwMode="auto">
          <a:xfrm>
            <a:off x="0" y="6929"/>
            <a:ext cx="12254613" cy="689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st.stranamam.ru/data/cache/2012nov/26/32/6357842_961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b="6124"/>
          <a:stretch/>
        </p:blipFill>
        <p:spPr bwMode="auto">
          <a:xfrm>
            <a:off x="190238" y="261993"/>
            <a:ext cx="5912684" cy="6376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://gifok.net/images/2015/10/28/Frame-Vintage_1_02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5" y="185429"/>
            <a:ext cx="4925089" cy="191414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08591" y="719013"/>
            <a:ext cx="42444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этап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семьи в биографиях</a:t>
            </a:r>
            <a:endParaRPr lang="ru-RU" sz="2000" dirty="0"/>
          </a:p>
        </p:txBody>
      </p:sp>
      <p:pic>
        <p:nvPicPr>
          <p:cNvPr id="18" name="Picture 10" descr="http://st.stranamam.ru/data/cache/2012nov/26/32/6357842_961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b="6124"/>
          <a:stretch/>
        </p:blipFill>
        <p:spPr bwMode="auto">
          <a:xfrm flipH="1">
            <a:off x="6264802" y="188682"/>
            <a:ext cx="5912684" cy="6376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ttp://gifok.net/images/2015/10/28/Frame-Vintage_1_02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057" y="144912"/>
            <a:ext cx="4925089" cy="191414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055392" y="686959"/>
            <a:ext cx="42444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просто служба, а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служение на благо!</a:t>
            </a:r>
            <a:endParaRPr lang="ru-RU" sz="2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206081"/>
              </p:ext>
            </p:extLst>
          </p:nvPr>
        </p:nvGraphicFramePr>
        <p:xfrm>
          <a:off x="566057" y="3005367"/>
          <a:ext cx="5351660" cy="2606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3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1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6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</a:t>
                      </a:r>
                      <a:endParaRPr lang="ru-RU" sz="1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(места) работы или службы, должности</a:t>
                      </a:r>
                      <a:endParaRPr lang="ru-RU" sz="1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везде </a:t>
                      </a:r>
                      <a:r>
                        <a:rPr lang="ru-RU" sz="1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месту исполнял должность в начальных народных училищах, в  Земском начальном-народном училище </a:t>
                      </a:r>
                      <a:r>
                        <a:rPr lang="ru-RU" sz="1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с.Бахты</a:t>
                      </a:r>
                      <a:r>
                        <a:rPr lang="ru-RU" sz="1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в </a:t>
                      </a:r>
                      <a:r>
                        <a:rPr lang="ru-RU" sz="1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Петуховской</a:t>
                      </a:r>
                      <a:r>
                        <a:rPr lang="ru-RU" sz="1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церковно-приходской школе и заведующим Воскресенской школы грамоты и </a:t>
                      </a:r>
                      <a:r>
                        <a:rPr lang="ru-RU" sz="1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Петуховской</a:t>
                      </a:r>
                      <a:r>
                        <a:rPr lang="ru-RU" sz="1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церковно-приходской школой.</a:t>
                      </a:r>
                      <a:endParaRPr lang="ru-RU" sz="1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97758" y="2174370"/>
            <a:ext cx="48855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Генеалогический паспорт Герасимова Николая Ивановича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 descr="http://i25.beon.ru/5/54/1645405/63/52402063/8ruf0aa029e651c1e350548c1af0960b8d9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0" t="16888" r="7100" b="14230"/>
          <a:stretch/>
        </p:blipFill>
        <p:spPr bwMode="auto">
          <a:xfrm>
            <a:off x="7055392" y="2099572"/>
            <a:ext cx="4344533" cy="301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25.beon.ru/5/54/1645405/63/52402063/8ruf0aa029e651c1e350548c1af0960b8d9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0" t="16888" r="7100" b="14230"/>
          <a:stretch/>
        </p:blipFill>
        <p:spPr bwMode="auto">
          <a:xfrm>
            <a:off x="7932460" y="4164806"/>
            <a:ext cx="3467465" cy="240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49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6.imageban.ru/out/2014/08/11/2741cd539b10529a03a6b8d51fb5e86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" t="16536" r="3104" b="16795"/>
          <a:stretch/>
        </p:blipFill>
        <p:spPr bwMode="auto">
          <a:xfrm>
            <a:off x="0" y="6929"/>
            <a:ext cx="12254613" cy="689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st.stranamam.ru/data/cache/2012nov/26/32/6357842_961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b="6124"/>
          <a:stretch/>
        </p:blipFill>
        <p:spPr bwMode="auto">
          <a:xfrm>
            <a:off x="190238" y="261993"/>
            <a:ext cx="5912684" cy="6376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://gifok.net/images/2015/10/28/Frame-Vintage_1_02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5" y="185429"/>
            <a:ext cx="4925089" cy="191414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08591" y="719013"/>
            <a:ext cx="42444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этап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семьи в биографиях</a:t>
            </a:r>
            <a:endParaRPr lang="ru-RU" sz="2000" dirty="0"/>
          </a:p>
        </p:txBody>
      </p:sp>
      <p:pic>
        <p:nvPicPr>
          <p:cNvPr id="18" name="Picture 10" descr="http://st.stranamam.ru/data/cache/2012nov/26/32/6357842_961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b="6124"/>
          <a:stretch/>
        </p:blipFill>
        <p:spPr bwMode="auto">
          <a:xfrm flipH="1">
            <a:off x="6264802" y="188682"/>
            <a:ext cx="5912684" cy="6376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97758" y="2174370"/>
            <a:ext cx="48855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Генеалогический паспорт Герасимова Николая Ивановича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493608"/>
              </p:ext>
            </p:extLst>
          </p:nvPr>
        </p:nvGraphicFramePr>
        <p:xfrm>
          <a:off x="437297" y="2990853"/>
          <a:ext cx="5520485" cy="35661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6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893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9413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Награды, звания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1859 г.–</a:t>
                      </a:r>
                      <a:r>
                        <a:rPr lang="en-US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бронзовый наперстный крест 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Владимирской ленте в память Отечественной войны 1853-1856 </a:t>
                      </a:r>
                      <a:r>
                        <a:rPr lang="ru-RU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г.г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.;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1862 г. 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r>
                        <a:rPr lang="en-US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набедренник 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похвальное и усердное  служение  на пользу Святой Церкви;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1874 г. 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бархатная фиолетовая скуфья 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</a:t>
                      </a:r>
                      <a:r>
                        <a:rPr lang="ru-RU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благочестное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полезное служение церкви;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1885 г. - 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камилавка 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</a:t>
                      </a:r>
                      <a:r>
                        <a:rPr lang="ru-RU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благочестное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служение на пользу Церкви и отлично-ревностное прохождение возложенных на него обязанностей.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" name="Рисунок 13" descr="D:\Мои документы\Scanned Documents\01 Фотографии\Безымянный10 - копия.png"/>
          <p:cNvPicPr/>
          <p:nvPr/>
        </p:nvPicPr>
        <p:blipFill rotWithShape="1">
          <a:blip r:embed="rId6" cstate="print"/>
          <a:srcRect r="50000"/>
          <a:stretch/>
        </p:blipFill>
        <p:spPr bwMode="auto">
          <a:xfrm>
            <a:off x="7556729" y="1740480"/>
            <a:ext cx="3328829" cy="489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 descr="http://gifok.net/images/2015/10/28/Frame-Vintage_1_02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599" y="115884"/>
            <a:ext cx="4925089" cy="191414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055392" y="686959"/>
            <a:ext cx="42444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просто служба, а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служение на благо!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3093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97152" y="207264"/>
            <a:ext cx="8912352" cy="6339840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77568" y="999744"/>
            <a:ext cx="8351520" cy="5263419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«Хранить память, беречь память – это наш нравственный долг перед самим собой и перед потомками. Память – наше богатство…»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Д.С.Лихачев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ru-RU" sz="28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800" b="1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1952" y="292608"/>
            <a:ext cx="851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sz="40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02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528</Words>
  <Application>Microsoft Office PowerPoint</Application>
  <PresentationFormat>Широкоэкранный</PresentationFormat>
  <Paragraphs>96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Angsana New</vt:lpstr>
      <vt:lpstr>Arial</vt:lpstr>
      <vt:lpstr>Calibri</vt:lpstr>
      <vt:lpstr>Calibri Light</vt:lpstr>
      <vt:lpstr>Segoe Script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Кабинет 19</cp:lastModifiedBy>
  <cp:revision>31</cp:revision>
  <dcterms:created xsi:type="dcterms:W3CDTF">2018-02-05T15:17:29Z</dcterms:created>
  <dcterms:modified xsi:type="dcterms:W3CDTF">2025-06-27T08:50:26Z</dcterms:modified>
</cp:coreProperties>
</file>